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4A2786-927C-4C10-C7E7-61EE401B0AFD}" v="58" dt="2022-09-21T21:42:55.1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6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7285CF-A6A6-4405-9558-48B57B091B3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558C80-F854-45B4-BCAF-BAF304C64A28}">
      <dgm:prSet/>
      <dgm:spPr/>
      <dgm:t>
        <a:bodyPr/>
        <a:lstStyle/>
        <a:p>
          <a:r>
            <a:rPr lang="en-US"/>
            <a:t>When we multiply two linear functions, we get a quadratic function.</a:t>
          </a:r>
        </a:p>
      </dgm:t>
    </dgm:pt>
    <dgm:pt modelId="{6821422D-B524-4319-B4FA-60ED1CCDBF7E}" type="parTrans" cxnId="{A4DA5236-BD2C-408C-85F5-5F1460838209}">
      <dgm:prSet/>
      <dgm:spPr/>
      <dgm:t>
        <a:bodyPr/>
        <a:lstStyle/>
        <a:p>
          <a:endParaRPr lang="en-US"/>
        </a:p>
      </dgm:t>
    </dgm:pt>
    <dgm:pt modelId="{57610F7D-D3F0-4ACF-AD5E-1C777B489A83}" type="sibTrans" cxnId="{A4DA5236-BD2C-408C-85F5-5F1460838209}">
      <dgm:prSet/>
      <dgm:spPr/>
      <dgm:t>
        <a:bodyPr/>
        <a:lstStyle/>
        <a:p>
          <a:endParaRPr lang="en-US"/>
        </a:p>
      </dgm:t>
    </dgm:pt>
    <dgm:pt modelId="{C779B312-C877-4E3F-94D8-A7E167473DF2}">
      <dgm:prSet/>
      <dgm:spPr/>
      <dgm:t>
        <a:bodyPr/>
        <a:lstStyle/>
        <a:p>
          <a:r>
            <a:rPr lang="en-US"/>
            <a:t>Example: Revenue = Unit cost * Quantity and Unit Cost is not constant but linear</a:t>
          </a:r>
        </a:p>
      </dgm:t>
    </dgm:pt>
    <dgm:pt modelId="{78AA6047-F732-4D6B-B899-B2CC90BF8CD7}" type="parTrans" cxnId="{8CF4A5A2-8405-4165-9A02-F1A717731631}">
      <dgm:prSet/>
      <dgm:spPr/>
      <dgm:t>
        <a:bodyPr/>
        <a:lstStyle/>
        <a:p>
          <a:endParaRPr lang="en-US"/>
        </a:p>
      </dgm:t>
    </dgm:pt>
    <dgm:pt modelId="{ED05B0EF-DBAF-43DD-9F96-D39FB97A5226}" type="sibTrans" cxnId="{8CF4A5A2-8405-4165-9A02-F1A717731631}">
      <dgm:prSet/>
      <dgm:spPr/>
      <dgm:t>
        <a:bodyPr/>
        <a:lstStyle/>
        <a:p>
          <a:endParaRPr lang="en-US"/>
        </a:p>
      </dgm:t>
    </dgm:pt>
    <dgm:pt modelId="{D68B405F-CC10-40C0-891F-138A8708F0FA}">
      <dgm:prSet/>
      <dgm:spPr/>
      <dgm:t>
        <a:bodyPr/>
        <a:lstStyle/>
        <a:p>
          <a:r>
            <a:rPr lang="en-US"/>
            <a:t>Example: Revenue = Demand * Quantity and Demand is linear</a:t>
          </a:r>
        </a:p>
      </dgm:t>
    </dgm:pt>
    <dgm:pt modelId="{C21A2E71-76AC-4619-9AD1-C623C5ABF2FF}" type="parTrans" cxnId="{39EC93C2-7816-4044-9FBC-49B956AB52D5}">
      <dgm:prSet/>
      <dgm:spPr/>
      <dgm:t>
        <a:bodyPr/>
        <a:lstStyle/>
        <a:p>
          <a:endParaRPr lang="en-US"/>
        </a:p>
      </dgm:t>
    </dgm:pt>
    <dgm:pt modelId="{2B2B4D20-0962-4CFA-B003-33B6CDAA37F8}" type="sibTrans" cxnId="{39EC93C2-7816-4044-9FBC-49B956AB52D5}">
      <dgm:prSet/>
      <dgm:spPr/>
      <dgm:t>
        <a:bodyPr/>
        <a:lstStyle/>
        <a:p>
          <a:endParaRPr lang="en-US"/>
        </a:p>
      </dgm:t>
    </dgm:pt>
    <dgm:pt modelId="{DE8E00F9-95E8-ED40-B7DD-168BEDAA7866}" type="pres">
      <dgm:prSet presAssocID="{C07285CF-A6A6-4405-9558-48B57B091B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CAB9AEA-9E85-8446-AE29-E9E493D3F738}" type="pres">
      <dgm:prSet presAssocID="{97558C80-F854-45B4-BCAF-BAF304C64A28}" presName="hierRoot1" presStyleCnt="0"/>
      <dgm:spPr/>
    </dgm:pt>
    <dgm:pt modelId="{2D5B08AF-0998-0C4A-8D85-52BD04C5A5F0}" type="pres">
      <dgm:prSet presAssocID="{97558C80-F854-45B4-BCAF-BAF304C64A28}" presName="composite" presStyleCnt="0"/>
      <dgm:spPr/>
    </dgm:pt>
    <dgm:pt modelId="{BA571865-AD0F-5046-8796-167C0C369833}" type="pres">
      <dgm:prSet presAssocID="{97558C80-F854-45B4-BCAF-BAF304C64A28}" presName="background" presStyleLbl="node0" presStyleIdx="0" presStyleCnt="3"/>
      <dgm:spPr/>
    </dgm:pt>
    <dgm:pt modelId="{B2C1F590-CD55-7642-AEAA-0BB01685BCD6}" type="pres">
      <dgm:prSet presAssocID="{97558C80-F854-45B4-BCAF-BAF304C64A28}" presName="text" presStyleLbl="fgAcc0" presStyleIdx="0" presStyleCnt="3">
        <dgm:presLayoutVars>
          <dgm:chPref val="3"/>
        </dgm:presLayoutVars>
      </dgm:prSet>
      <dgm:spPr/>
    </dgm:pt>
    <dgm:pt modelId="{3D1EE082-2956-2E49-AFE5-612EEEDF3496}" type="pres">
      <dgm:prSet presAssocID="{97558C80-F854-45B4-BCAF-BAF304C64A28}" presName="hierChild2" presStyleCnt="0"/>
      <dgm:spPr/>
    </dgm:pt>
    <dgm:pt modelId="{9037706E-DD37-454B-8663-027253BFB192}" type="pres">
      <dgm:prSet presAssocID="{C779B312-C877-4E3F-94D8-A7E167473DF2}" presName="hierRoot1" presStyleCnt="0"/>
      <dgm:spPr/>
    </dgm:pt>
    <dgm:pt modelId="{3A7F2036-26DF-0445-9B3D-BF21D131E277}" type="pres">
      <dgm:prSet presAssocID="{C779B312-C877-4E3F-94D8-A7E167473DF2}" presName="composite" presStyleCnt="0"/>
      <dgm:spPr/>
    </dgm:pt>
    <dgm:pt modelId="{9AB38B61-E77E-F240-859C-D0143B49295E}" type="pres">
      <dgm:prSet presAssocID="{C779B312-C877-4E3F-94D8-A7E167473DF2}" presName="background" presStyleLbl="node0" presStyleIdx="1" presStyleCnt="3"/>
      <dgm:spPr/>
    </dgm:pt>
    <dgm:pt modelId="{BFA49475-5847-6049-A707-85C697D87148}" type="pres">
      <dgm:prSet presAssocID="{C779B312-C877-4E3F-94D8-A7E167473DF2}" presName="text" presStyleLbl="fgAcc0" presStyleIdx="1" presStyleCnt="3">
        <dgm:presLayoutVars>
          <dgm:chPref val="3"/>
        </dgm:presLayoutVars>
      </dgm:prSet>
      <dgm:spPr/>
    </dgm:pt>
    <dgm:pt modelId="{B93F2F1C-39BA-8540-80C7-A5653ECF573A}" type="pres">
      <dgm:prSet presAssocID="{C779B312-C877-4E3F-94D8-A7E167473DF2}" presName="hierChild2" presStyleCnt="0"/>
      <dgm:spPr/>
    </dgm:pt>
    <dgm:pt modelId="{788810FC-EAE3-3E4D-BC92-57E0AC4B66A5}" type="pres">
      <dgm:prSet presAssocID="{D68B405F-CC10-40C0-891F-138A8708F0FA}" presName="hierRoot1" presStyleCnt="0"/>
      <dgm:spPr/>
    </dgm:pt>
    <dgm:pt modelId="{1D432B6A-7ACC-064B-A787-B3F80D9CC17A}" type="pres">
      <dgm:prSet presAssocID="{D68B405F-CC10-40C0-891F-138A8708F0FA}" presName="composite" presStyleCnt="0"/>
      <dgm:spPr/>
    </dgm:pt>
    <dgm:pt modelId="{06A94DD2-3271-0745-AD12-D2BDF2D444AD}" type="pres">
      <dgm:prSet presAssocID="{D68B405F-CC10-40C0-891F-138A8708F0FA}" presName="background" presStyleLbl="node0" presStyleIdx="2" presStyleCnt="3"/>
      <dgm:spPr/>
    </dgm:pt>
    <dgm:pt modelId="{CC0361E7-DB85-9049-9F0D-98262F7AD2B4}" type="pres">
      <dgm:prSet presAssocID="{D68B405F-CC10-40C0-891F-138A8708F0FA}" presName="text" presStyleLbl="fgAcc0" presStyleIdx="2" presStyleCnt="3">
        <dgm:presLayoutVars>
          <dgm:chPref val="3"/>
        </dgm:presLayoutVars>
      </dgm:prSet>
      <dgm:spPr/>
    </dgm:pt>
    <dgm:pt modelId="{57CD4D32-C706-2741-816F-04AC152FAB3D}" type="pres">
      <dgm:prSet presAssocID="{D68B405F-CC10-40C0-891F-138A8708F0FA}" presName="hierChild2" presStyleCnt="0"/>
      <dgm:spPr/>
    </dgm:pt>
  </dgm:ptLst>
  <dgm:cxnLst>
    <dgm:cxn modelId="{5FE1A819-34F4-344D-99CB-34D7740E6B5D}" type="presOf" srcId="{C07285CF-A6A6-4405-9558-48B57B091B32}" destId="{DE8E00F9-95E8-ED40-B7DD-168BEDAA7866}" srcOrd="0" destOrd="0" presId="urn:microsoft.com/office/officeart/2005/8/layout/hierarchy1"/>
    <dgm:cxn modelId="{A4DA5236-BD2C-408C-85F5-5F1460838209}" srcId="{C07285CF-A6A6-4405-9558-48B57B091B32}" destId="{97558C80-F854-45B4-BCAF-BAF304C64A28}" srcOrd="0" destOrd="0" parTransId="{6821422D-B524-4319-B4FA-60ED1CCDBF7E}" sibTransId="{57610F7D-D3F0-4ACF-AD5E-1C777B489A83}"/>
    <dgm:cxn modelId="{2EDEEC9A-7454-224F-BC3B-13734E748989}" type="presOf" srcId="{97558C80-F854-45B4-BCAF-BAF304C64A28}" destId="{B2C1F590-CD55-7642-AEAA-0BB01685BCD6}" srcOrd="0" destOrd="0" presId="urn:microsoft.com/office/officeart/2005/8/layout/hierarchy1"/>
    <dgm:cxn modelId="{8CF4A5A2-8405-4165-9A02-F1A717731631}" srcId="{C07285CF-A6A6-4405-9558-48B57B091B32}" destId="{C779B312-C877-4E3F-94D8-A7E167473DF2}" srcOrd="1" destOrd="0" parTransId="{78AA6047-F732-4D6B-B899-B2CC90BF8CD7}" sibTransId="{ED05B0EF-DBAF-43DD-9F96-D39FB97A5226}"/>
    <dgm:cxn modelId="{636D96AB-086E-124C-9A40-511F14354974}" type="presOf" srcId="{D68B405F-CC10-40C0-891F-138A8708F0FA}" destId="{CC0361E7-DB85-9049-9F0D-98262F7AD2B4}" srcOrd="0" destOrd="0" presId="urn:microsoft.com/office/officeart/2005/8/layout/hierarchy1"/>
    <dgm:cxn modelId="{39EC93C2-7816-4044-9FBC-49B956AB52D5}" srcId="{C07285CF-A6A6-4405-9558-48B57B091B32}" destId="{D68B405F-CC10-40C0-891F-138A8708F0FA}" srcOrd="2" destOrd="0" parTransId="{C21A2E71-76AC-4619-9AD1-C623C5ABF2FF}" sibTransId="{2B2B4D20-0962-4CFA-B003-33B6CDAA37F8}"/>
    <dgm:cxn modelId="{EB8C92C7-46C6-244C-8124-86F5BAB9290E}" type="presOf" srcId="{C779B312-C877-4E3F-94D8-A7E167473DF2}" destId="{BFA49475-5847-6049-A707-85C697D87148}" srcOrd="0" destOrd="0" presId="urn:microsoft.com/office/officeart/2005/8/layout/hierarchy1"/>
    <dgm:cxn modelId="{72B2248A-1B6C-D745-8B3A-BF4E44769846}" type="presParOf" srcId="{DE8E00F9-95E8-ED40-B7DD-168BEDAA7866}" destId="{0CAB9AEA-9E85-8446-AE29-E9E493D3F738}" srcOrd="0" destOrd="0" presId="urn:microsoft.com/office/officeart/2005/8/layout/hierarchy1"/>
    <dgm:cxn modelId="{4F0BDF67-056A-A44A-BD2C-8A171855EC64}" type="presParOf" srcId="{0CAB9AEA-9E85-8446-AE29-E9E493D3F738}" destId="{2D5B08AF-0998-0C4A-8D85-52BD04C5A5F0}" srcOrd="0" destOrd="0" presId="urn:microsoft.com/office/officeart/2005/8/layout/hierarchy1"/>
    <dgm:cxn modelId="{8AB71796-42FE-FD46-A215-EC65C1935325}" type="presParOf" srcId="{2D5B08AF-0998-0C4A-8D85-52BD04C5A5F0}" destId="{BA571865-AD0F-5046-8796-167C0C369833}" srcOrd="0" destOrd="0" presId="urn:microsoft.com/office/officeart/2005/8/layout/hierarchy1"/>
    <dgm:cxn modelId="{93B1F2F7-5EDD-0B45-92F0-F7C5526A3733}" type="presParOf" srcId="{2D5B08AF-0998-0C4A-8D85-52BD04C5A5F0}" destId="{B2C1F590-CD55-7642-AEAA-0BB01685BCD6}" srcOrd="1" destOrd="0" presId="urn:microsoft.com/office/officeart/2005/8/layout/hierarchy1"/>
    <dgm:cxn modelId="{FF9F0D70-6A30-0E45-A8C2-46DB14BF0098}" type="presParOf" srcId="{0CAB9AEA-9E85-8446-AE29-E9E493D3F738}" destId="{3D1EE082-2956-2E49-AFE5-612EEEDF3496}" srcOrd="1" destOrd="0" presId="urn:microsoft.com/office/officeart/2005/8/layout/hierarchy1"/>
    <dgm:cxn modelId="{4054EED0-1A1D-4644-87AC-218A821D9881}" type="presParOf" srcId="{DE8E00F9-95E8-ED40-B7DD-168BEDAA7866}" destId="{9037706E-DD37-454B-8663-027253BFB192}" srcOrd="1" destOrd="0" presId="urn:microsoft.com/office/officeart/2005/8/layout/hierarchy1"/>
    <dgm:cxn modelId="{84D2A0F4-437E-2644-AC10-99859B14810F}" type="presParOf" srcId="{9037706E-DD37-454B-8663-027253BFB192}" destId="{3A7F2036-26DF-0445-9B3D-BF21D131E277}" srcOrd="0" destOrd="0" presId="urn:microsoft.com/office/officeart/2005/8/layout/hierarchy1"/>
    <dgm:cxn modelId="{C0B245B5-50DF-F94B-854D-525196CA6E3E}" type="presParOf" srcId="{3A7F2036-26DF-0445-9B3D-BF21D131E277}" destId="{9AB38B61-E77E-F240-859C-D0143B49295E}" srcOrd="0" destOrd="0" presId="urn:microsoft.com/office/officeart/2005/8/layout/hierarchy1"/>
    <dgm:cxn modelId="{480AFC60-1F15-6349-821E-333E139C6ECE}" type="presParOf" srcId="{3A7F2036-26DF-0445-9B3D-BF21D131E277}" destId="{BFA49475-5847-6049-A707-85C697D87148}" srcOrd="1" destOrd="0" presId="urn:microsoft.com/office/officeart/2005/8/layout/hierarchy1"/>
    <dgm:cxn modelId="{5E9B120E-3730-1F41-93F2-83A3B471523E}" type="presParOf" srcId="{9037706E-DD37-454B-8663-027253BFB192}" destId="{B93F2F1C-39BA-8540-80C7-A5653ECF573A}" srcOrd="1" destOrd="0" presId="urn:microsoft.com/office/officeart/2005/8/layout/hierarchy1"/>
    <dgm:cxn modelId="{E180C17F-6256-F049-BFFF-B80A6C9F2A99}" type="presParOf" srcId="{DE8E00F9-95E8-ED40-B7DD-168BEDAA7866}" destId="{788810FC-EAE3-3E4D-BC92-57E0AC4B66A5}" srcOrd="2" destOrd="0" presId="urn:microsoft.com/office/officeart/2005/8/layout/hierarchy1"/>
    <dgm:cxn modelId="{93906762-1C9D-A84A-8808-D24369918F0E}" type="presParOf" srcId="{788810FC-EAE3-3E4D-BC92-57E0AC4B66A5}" destId="{1D432B6A-7ACC-064B-A787-B3F80D9CC17A}" srcOrd="0" destOrd="0" presId="urn:microsoft.com/office/officeart/2005/8/layout/hierarchy1"/>
    <dgm:cxn modelId="{E37254E1-4710-714F-83C0-32A532E02F95}" type="presParOf" srcId="{1D432B6A-7ACC-064B-A787-B3F80D9CC17A}" destId="{06A94DD2-3271-0745-AD12-D2BDF2D444AD}" srcOrd="0" destOrd="0" presId="urn:microsoft.com/office/officeart/2005/8/layout/hierarchy1"/>
    <dgm:cxn modelId="{B67CCADF-0D7D-2B45-BFC0-B17425A31588}" type="presParOf" srcId="{1D432B6A-7ACC-064B-A787-B3F80D9CC17A}" destId="{CC0361E7-DB85-9049-9F0D-98262F7AD2B4}" srcOrd="1" destOrd="0" presId="urn:microsoft.com/office/officeart/2005/8/layout/hierarchy1"/>
    <dgm:cxn modelId="{028AEFA8-22AD-6745-803C-0834194FB59F}" type="presParOf" srcId="{788810FC-EAE3-3E4D-BC92-57E0AC4B66A5}" destId="{57CD4D32-C706-2741-816F-04AC152FAB3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5D2142-8852-4A5F-841A-5A6331CD28B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9A57BB7-BF0B-4A2B-9011-0B79DCA9DE4A}">
      <dgm:prSet/>
      <dgm:spPr/>
      <dgm:t>
        <a:bodyPr/>
        <a:lstStyle/>
        <a:p>
          <a:r>
            <a:rPr lang="en-US"/>
            <a:t>Let</a:t>
          </a:r>
        </a:p>
      </dgm:t>
    </dgm:pt>
    <dgm:pt modelId="{347C0FDF-11F2-42BE-BA15-89BDCA5973FE}" type="parTrans" cxnId="{6929EF09-A208-48C0-9B1A-6D1B2E49C2C9}">
      <dgm:prSet/>
      <dgm:spPr/>
      <dgm:t>
        <a:bodyPr/>
        <a:lstStyle/>
        <a:p>
          <a:endParaRPr lang="en-US"/>
        </a:p>
      </dgm:t>
    </dgm:pt>
    <dgm:pt modelId="{9C1BD07A-6D40-441E-B37A-8784B9FAA9B9}" type="sibTrans" cxnId="{6929EF09-A208-48C0-9B1A-6D1B2E49C2C9}">
      <dgm:prSet/>
      <dgm:spPr/>
      <dgm:t>
        <a:bodyPr/>
        <a:lstStyle/>
        <a:p>
          <a:endParaRPr lang="en-US"/>
        </a:p>
      </dgm:t>
    </dgm:pt>
    <dgm:pt modelId="{79FBE035-E8A0-48E7-9367-AA5B92B9E17A}">
      <dgm:prSet/>
      <dgm:spPr/>
      <dgm:t>
        <a:bodyPr/>
        <a:lstStyle/>
        <a:p>
          <a:r>
            <a:rPr lang="en-US"/>
            <a:t>Let x = the unit charge per subscription, S = the number of subscribers, and revenue R(x) = S * x</a:t>
          </a:r>
        </a:p>
      </dgm:t>
    </dgm:pt>
    <dgm:pt modelId="{CF790674-047F-445A-B973-DE3D7D37B442}" type="parTrans" cxnId="{28FFB4BE-AF2B-4BF8-AFDD-6DCB1C4C15CF}">
      <dgm:prSet/>
      <dgm:spPr/>
      <dgm:t>
        <a:bodyPr/>
        <a:lstStyle/>
        <a:p>
          <a:endParaRPr lang="en-US"/>
        </a:p>
      </dgm:t>
    </dgm:pt>
    <dgm:pt modelId="{B1009731-4A29-499A-8FF0-4C4CA40F06FF}" type="sibTrans" cxnId="{28FFB4BE-AF2B-4BF8-AFDD-6DCB1C4C15CF}">
      <dgm:prSet/>
      <dgm:spPr/>
      <dgm:t>
        <a:bodyPr/>
        <a:lstStyle/>
        <a:p>
          <a:endParaRPr lang="en-US"/>
        </a:p>
      </dgm:t>
    </dgm:pt>
    <dgm:pt modelId="{8AD2231E-45C0-4C81-AC91-F4EA4C2656BA}">
      <dgm:prSet/>
      <dgm:spPr/>
      <dgm:t>
        <a:bodyPr/>
        <a:lstStyle/>
        <a:p>
          <a:r>
            <a:rPr lang="en-US"/>
            <a:t>Assume</a:t>
          </a:r>
        </a:p>
      </dgm:t>
    </dgm:pt>
    <dgm:pt modelId="{EA8901A1-5231-497E-9299-90B04147AC1F}" type="parTrans" cxnId="{EA8F78F2-56A7-4928-A30A-8DF6F8B7EE7D}">
      <dgm:prSet/>
      <dgm:spPr/>
      <dgm:t>
        <a:bodyPr/>
        <a:lstStyle/>
        <a:p>
          <a:endParaRPr lang="en-US"/>
        </a:p>
      </dgm:t>
    </dgm:pt>
    <dgm:pt modelId="{B0B90662-E049-4880-9C49-CECFFA7B0C61}" type="sibTrans" cxnId="{EA8F78F2-56A7-4928-A30A-8DF6F8B7EE7D}">
      <dgm:prSet/>
      <dgm:spPr/>
      <dgm:t>
        <a:bodyPr/>
        <a:lstStyle/>
        <a:p>
          <a:endParaRPr lang="en-US"/>
        </a:p>
      </dgm:t>
    </dgm:pt>
    <dgm:pt modelId="{8FF9173D-2923-4893-96C8-A998C297CFAE}">
      <dgm:prSet/>
      <dgm:spPr/>
      <dgm:t>
        <a:bodyPr/>
        <a:lstStyle/>
        <a:p>
          <a:r>
            <a:rPr lang="en-US"/>
            <a:t>Assume S = -2500x + 159,000 (which means it acts like a demand function)</a:t>
          </a:r>
        </a:p>
      </dgm:t>
    </dgm:pt>
    <dgm:pt modelId="{99E1FA36-94CB-4EB3-A855-DEF7327DF360}" type="parTrans" cxnId="{BB5ED930-13C0-4001-8D02-523C1A4E6760}">
      <dgm:prSet/>
      <dgm:spPr/>
      <dgm:t>
        <a:bodyPr/>
        <a:lstStyle/>
        <a:p>
          <a:endParaRPr lang="en-US"/>
        </a:p>
      </dgm:t>
    </dgm:pt>
    <dgm:pt modelId="{D6041C45-E39D-4E12-95AA-3ABB5398AED4}" type="sibTrans" cxnId="{BB5ED930-13C0-4001-8D02-523C1A4E6760}">
      <dgm:prSet/>
      <dgm:spPr/>
      <dgm:t>
        <a:bodyPr/>
        <a:lstStyle/>
        <a:p>
          <a:endParaRPr lang="en-US"/>
        </a:p>
      </dgm:t>
    </dgm:pt>
    <dgm:pt modelId="{07F18253-8301-4F2C-818D-C2ED2D41C1D5}">
      <dgm:prSet/>
      <dgm:spPr/>
      <dgm:t>
        <a:bodyPr/>
        <a:lstStyle/>
        <a:p>
          <a:r>
            <a:rPr lang="en-US"/>
            <a:t>Show</a:t>
          </a:r>
        </a:p>
      </dgm:t>
    </dgm:pt>
    <dgm:pt modelId="{F36C298D-0F80-416D-8915-AFE4E641BE34}" type="parTrans" cxnId="{CB5BA1BC-B250-41EA-8247-145CEEA43AE4}">
      <dgm:prSet/>
      <dgm:spPr/>
      <dgm:t>
        <a:bodyPr/>
        <a:lstStyle/>
        <a:p>
          <a:endParaRPr lang="en-US"/>
        </a:p>
      </dgm:t>
    </dgm:pt>
    <dgm:pt modelId="{DE67B0F5-39AE-40C5-809F-599570A8D462}" type="sibTrans" cxnId="{CB5BA1BC-B250-41EA-8247-145CEEA43AE4}">
      <dgm:prSet/>
      <dgm:spPr/>
      <dgm:t>
        <a:bodyPr/>
        <a:lstStyle/>
        <a:p>
          <a:endParaRPr lang="en-US"/>
        </a:p>
      </dgm:t>
    </dgm:pt>
    <dgm:pt modelId="{8B9476CE-AD5B-47A3-8374-9FEBBE5D9040}">
      <dgm:prSet/>
      <dgm:spPr/>
      <dgm:t>
        <a:bodyPr/>
        <a:lstStyle/>
        <a:p>
          <a:r>
            <a:rPr lang="en-US"/>
            <a:t>Show that the maximum revenue will occur when x = $31.80 and revenue amount will be $2,528,100</a:t>
          </a:r>
        </a:p>
      </dgm:t>
    </dgm:pt>
    <dgm:pt modelId="{146BE843-979A-491D-804F-5E68680A8F37}" type="parTrans" cxnId="{E069AAE0-4B1E-4279-A34C-4ED97DBD5336}">
      <dgm:prSet/>
      <dgm:spPr/>
      <dgm:t>
        <a:bodyPr/>
        <a:lstStyle/>
        <a:p>
          <a:endParaRPr lang="en-US"/>
        </a:p>
      </dgm:t>
    </dgm:pt>
    <dgm:pt modelId="{1C23A3F5-15E4-4CC0-8173-0E56511360CB}" type="sibTrans" cxnId="{E069AAE0-4B1E-4279-A34C-4ED97DBD5336}">
      <dgm:prSet/>
      <dgm:spPr/>
      <dgm:t>
        <a:bodyPr/>
        <a:lstStyle/>
        <a:p>
          <a:endParaRPr lang="en-US"/>
        </a:p>
      </dgm:t>
    </dgm:pt>
    <dgm:pt modelId="{11CF5845-5D06-6044-9CD7-43F4FDA0223C}" type="pres">
      <dgm:prSet presAssocID="{505D2142-8852-4A5F-841A-5A6331CD28B8}" presName="Name0" presStyleCnt="0">
        <dgm:presLayoutVars>
          <dgm:dir/>
          <dgm:animLvl val="lvl"/>
          <dgm:resizeHandles val="exact"/>
        </dgm:presLayoutVars>
      </dgm:prSet>
      <dgm:spPr/>
    </dgm:pt>
    <dgm:pt modelId="{A36488CF-5059-B947-8C27-E58EC511004A}" type="pres">
      <dgm:prSet presAssocID="{F9A57BB7-BF0B-4A2B-9011-0B79DCA9DE4A}" presName="linNode" presStyleCnt="0"/>
      <dgm:spPr/>
    </dgm:pt>
    <dgm:pt modelId="{7FD273A6-A525-B549-A10D-093910EB5371}" type="pres">
      <dgm:prSet presAssocID="{F9A57BB7-BF0B-4A2B-9011-0B79DCA9DE4A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88ED6CCA-8040-5F40-B79D-BA652E912A5E}" type="pres">
      <dgm:prSet presAssocID="{F9A57BB7-BF0B-4A2B-9011-0B79DCA9DE4A}" presName="descendantText" presStyleLbl="alignAccFollowNode1" presStyleIdx="0" presStyleCnt="3">
        <dgm:presLayoutVars>
          <dgm:bulletEnabled/>
        </dgm:presLayoutVars>
      </dgm:prSet>
      <dgm:spPr/>
    </dgm:pt>
    <dgm:pt modelId="{16E475F7-E5CB-9848-B8D1-6F67317E907A}" type="pres">
      <dgm:prSet presAssocID="{9C1BD07A-6D40-441E-B37A-8784B9FAA9B9}" presName="sp" presStyleCnt="0"/>
      <dgm:spPr/>
    </dgm:pt>
    <dgm:pt modelId="{C540FDB4-0735-D841-B140-E364A777117C}" type="pres">
      <dgm:prSet presAssocID="{8AD2231E-45C0-4C81-AC91-F4EA4C2656BA}" presName="linNode" presStyleCnt="0"/>
      <dgm:spPr/>
    </dgm:pt>
    <dgm:pt modelId="{61F5BC5F-182A-F54E-B5C0-BA83EA00782C}" type="pres">
      <dgm:prSet presAssocID="{8AD2231E-45C0-4C81-AC91-F4EA4C2656BA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5C7FBB5-B599-C04B-B5F3-55B2ED62EC65}" type="pres">
      <dgm:prSet presAssocID="{8AD2231E-45C0-4C81-AC91-F4EA4C2656BA}" presName="descendantText" presStyleLbl="alignAccFollowNode1" presStyleIdx="1" presStyleCnt="3">
        <dgm:presLayoutVars>
          <dgm:bulletEnabled/>
        </dgm:presLayoutVars>
      </dgm:prSet>
      <dgm:spPr/>
    </dgm:pt>
    <dgm:pt modelId="{3E0E78CC-34E8-5E40-97E1-31B467C82FEB}" type="pres">
      <dgm:prSet presAssocID="{B0B90662-E049-4880-9C49-CECFFA7B0C61}" presName="sp" presStyleCnt="0"/>
      <dgm:spPr/>
    </dgm:pt>
    <dgm:pt modelId="{D28983AC-D7B4-CA45-B8C6-D48F4AC806E0}" type="pres">
      <dgm:prSet presAssocID="{07F18253-8301-4F2C-818D-C2ED2D41C1D5}" presName="linNode" presStyleCnt="0"/>
      <dgm:spPr/>
    </dgm:pt>
    <dgm:pt modelId="{6B04999A-5291-B949-B940-8AC16ADB450B}" type="pres">
      <dgm:prSet presAssocID="{07F18253-8301-4F2C-818D-C2ED2D41C1D5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23481ACC-6109-584E-9F4D-77EC4332E578}" type="pres">
      <dgm:prSet presAssocID="{07F18253-8301-4F2C-818D-C2ED2D41C1D5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FBA6E003-0E20-374C-8664-2E78AFFDCA21}" type="presOf" srcId="{F9A57BB7-BF0B-4A2B-9011-0B79DCA9DE4A}" destId="{7FD273A6-A525-B549-A10D-093910EB5371}" srcOrd="0" destOrd="0" presId="urn:microsoft.com/office/officeart/2016/7/layout/VerticalSolidActionList"/>
    <dgm:cxn modelId="{6929EF09-A208-48C0-9B1A-6D1B2E49C2C9}" srcId="{505D2142-8852-4A5F-841A-5A6331CD28B8}" destId="{F9A57BB7-BF0B-4A2B-9011-0B79DCA9DE4A}" srcOrd="0" destOrd="0" parTransId="{347C0FDF-11F2-42BE-BA15-89BDCA5973FE}" sibTransId="{9C1BD07A-6D40-441E-B37A-8784B9FAA9B9}"/>
    <dgm:cxn modelId="{57C09113-B8F6-4446-8F32-2CD09D321C3C}" type="presOf" srcId="{505D2142-8852-4A5F-841A-5A6331CD28B8}" destId="{11CF5845-5D06-6044-9CD7-43F4FDA0223C}" srcOrd="0" destOrd="0" presId="urn:microsoft.com/office/officeart/2016/7/layout/VerticalSolidActionList"/>
    <dgm:cxn modelId="{81435120-3696-A145-B98B-BE309097C409}" type="presOf" srcId="{79FBE035-E8A0-48E7-9367-AA5B92B9E17A}" destId="{88ED6CCA-8040-5F40-B79D-BA652E912A5E}" srcOrd="0" destOrd="0" presId="urn:microsoft.com/office/officeart/2016/7/layout/VerticalSolidActionList"/>
    <dgm:cxn modelId="{BB5ED930-13C0-4001-8D02-523C1A4E6760}" srcId="{8AD2231E-45C0-4C81-AC91-F4EA4C2656BA}" destId="{8FF9173D-2923-4893-96C8-A998C297CFAE}" srcOrd="0" destOrd="0" parTransId="{99E1FA36-94CB-4EB3-A855-DEF7327DF360}" sibTransId="{D6041C45-E39D-4E12-95AA-3ABB5398AED4}"/>
    <dgm:cxn modelId="{246A644A-5474-C846-8F16-665A65504357}" type="presOf" srcId="{8B9476CE-AD5B-47A3-8374-9FEBBE5D9040}" destId="{23481ACC-6109-584E-9F4D-77EC4332E578}" srcOrd="0" destOrd="0" presId="urn:microsoft.com/office/officeart/2016/7/layout/VerticalSolidActionList"/>
    <dgm:cxn modelId="{04E96690-7E23-F441-868E-D9839F146D02}" type="presOf" srcId="{07F18253-8301-4F2C-818D-C2ED2D41C1D5}" destId="{6B04999A-5291-B949-B940-8AC16ADB450B}" srcOrd="0" destOrd="0" presId="urn:microsoft.com/office/officeart/2016/7/layout/VerticalSolidActionList"/>
    <dgm:cxn modelId="{CB5BA1BC-B250-41EA-8247-145CEEA43AE4}" srcId="{505D2142-8852-4A5F-841A-5A6331CD28B8}" destId="{07F18253-8301-4F2C-818D-C2ED2D41C1D5}" srcOrd="2" destOrd="0" parTransId="{F36C298D-0F80-416D-8915-AFE4E641BE34}" sibTransId="{DE67B0F5-39AE-40C5-809F-599570A8D462}"/>
    <dgm:cxn modelId="{28FFB4BE-AF2B-4BF8-AFDD-6DCB1C4C15CF}" srcId="{F9A57BB7-BF0B-4A2B-9011-0B79DCA9DE4A}" destId="{79FBE035-E8A0-48E7-9367-AA5B92B9E17A}" srcOrd="0" destOrd="0" parTransId="{CF790674-047F-445A-B973-DE3D7D37B442}" sibTransId="{B1009731-4A29-499A-8FF0-4C4CA40F06FF}"/>
    <dgm:cxn modelId="{BE4894C3-A9EB-BE4B-B63E-9088841C9A37}" type="presOf" srcId="{8FF9173D-2923-4893-96C8-A998C297CFAE}" destId="{55C7FBB5-B599-C04B-B5F3-55B2ED62EC65}" srcOrd="0" destOrd="0" presId="urn:microsoft.com/office/officeart/2016/7/layout/VerticalSolidActionList"/>
    <dgm:cxn modelId="{35D3D1DD-9AA2-1344-A512-C97EE753305E}" type="presOf" srcId="{8AD2231E-45C0-4C81-AC91-F4EA4C2656BA}" destId="{61F5BC5F-182A-F54E-B5C0-BA83EA00782C}" srcOrd="0" destOrd="0" presId="urn:microsoft.com/office/officeart/2016/7/layout/VerticalSolidActionList"/>
    <dgm:cxn modelId="{E069AAE0-4B1E-4279-A34C-4ED97DBD5336}" srcId="{07F18253-8301-4F2C-818D-C2ED2D41C1D5}" destId="{8B9476CE-AD5B-47A3-8374-9FEBBE5D9040}" srcOrd="0" destOrd="0" parTransId="{146BE843-979A-491D-804F-5E68680A8F37}" sibTransId="{1C23A3F5-15E4-4CC0-8173-0E56511360CB}"/>
    <dgm:cxn modelId="{EA8F78F2-56A7-4928-A30A-8DF6F8B7EE7D}" srcId="{505D2142-8852-4A5F-841A-5A6331CD28B8}" destId="{8AD2231E-45C0-4C81-AC91-F4EA4C2656BA}" srcOrd="1" destOrd="0" parTransId="{EA8901A1-5231-497E-9299-90B04147AC1F}" sibTransId="{B0B90662-E049-4880-9C49-CECFFA7B0C61}"/>
    <dgm:cxn modelId="{BDE00F61-E008-174D-B274-4EA0DC4825B9}" type="presParOf" srcId="{11CF5845-5D06-6044-9CD7-43F4FDA0223C}" destId="{A36488CF-5059-B947-8C27-E58EC511004A}" srcOrd="0" destOrd="0" presId="urn:microsoft.com/office/officeart/2016/7/layout/VerticalSolidActionList"/>
    <dgm:cxn modelId="{607D7E3A-B477-4847-AF0A-ABC180B1AD63}" type="presParOf" srcId="{A36488CF-5059-B947-8C27-E58EC511004A}" destId="{7FD273A6-A525-B549-A10D-093910EB5371}" srcOrd="0" destOrd="0" presId="urn:microsoft.com/office/officeart/2016/7/layout/VerticalSolidActionList"/>
    <dgm:cxn modelId="{6B2A3EA9-A155-AA44-B24F-93A8C20574BC}" type="presParOf" srcId="{A36488CF-5059-B947-8C27-E58EC511004A}" destId="{88ED6CCA-8040-5F40-B79D-BA652E912A5E}" srcOrd="1" destOrd="0" presId="urn:microsoft.com/office/officeart/2016/7/layout/VerticalSolidActionList"/>
    <dgm:cxn modelId="{E5EA5FCC-9E74-7C44-BA6E-E3B4B41F3D64}" type="presParOf" srcId="{11CF5845-5D06-6044-9CD7-43F4FDA0223C}" destId="{16E475F7-E5CB-9848-B8D1-6F67317E907A}" srcOrd="1" destOrd="0" presId="urn:microsoft.com/office/officeart/2016/7/layout/VerticalSolidActionList"/>
    <dgm:cxn modelId="{FC052819-B132-724E-8B3E-4C355B46144B}" type="presParOf" srcId="{11CF5845-5D06-6044-9CD7-43F4FDA0223C}" destId="{C540FDB4-0735-D841-B140-E364A777117C}" srcOrd="2" destOrd="0" presId="urn:microsoft.com/office/officeart/2016/7/layout/VerticalSolidActionList"/>
    <dgm:cxn modelId="{7501DD9F-FD5C-E940-BF5C-7C42D8D83835}" type="presParOf" srcId="{C540FDB4-0735-D841-B140-E364A777117C}" destId="{61F5BC5F-182A-F54E-B5C0-BA83EA00782C}" srcOrd="0" destOrd="0" presId="urn:microsoft.com/office/officeart/2016/7/layout/VerticalSolidActionList"/>
    <dgm:cxn modelId="{2AA3F638-9C34-074E-82B9-E9D332D54D16}" type="presParOf" srcId="{C540FDB4-0735-D841-B140-E364A777117C}" destId="{55C7FBB5-B599-C04B-B5F3-55B2ED62EC65}" srcOrd="1" destOrd="0" presId="urn:microsoft.com/office/officeart/2016/7/layout/VerticalSolidActionList"/>
    <dgm:cxn modelId="{071A41AE-3C0F-D342-85B9-EF69DBC601EB}" type="presParOf" srcId="{11CF5845-5D06-6044-9CD7-43F4FDA0223C}" destId="{3E0E78CC-34E8-5E40-97E1-31B467C82FEB}" srcOrd="3" destOrd="0" presId="urn:microsoft.com/office/officeart/2016/7/layout/VerticalSolidActionList"/>
    <dgm:cxn modelId="{400F427F-B65E-734D-AC45-8BCA3C349779}" type="presParOf" srcId="{11CF5845-5D06-6044-9CD7-43F4FDA0223C}" destId="{D28983AC-D7B4-CA45-B8C6-D48F4AC806E0}" srcOrd="4" destOrd="0" presId="urn:microsoft.com/office/officeart/2016/7/layout/VerticalSolidActionList"/>
    <dgm:cxn modelId="{B065CD2D-661A-7F4D-AD49-A8D31FC5D25C}" type="presParOf" srcId="{D28983AC-D7B4-CA45-B8C6-D48F4AC806E0}" destId="{6B04999A-5291-B949-B940-8AC16ADB450B}" srcOrd="0" destOrd="0" presId="urn:microsoft.com/office/officeart/2016/7/layout/VerticalSolidActionList"/>
    <dgm:cxn modelId="{6EACA8C6-A41E-AE4B-887D-E1F0DCD6E02D}" type="presParOf" srcId="{D28983AC-D7B4-CA45-B8C6-D48F4AC806E0}" destId="{23481ACC-6109-584E-9F4D-77EC4332E578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AA69FA-9DA4-4E2C-A4A7-84D088A23D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C819FFD-1100-4064-B440-578588692F54}">
      <dgm:prSet/>
      <dgm:spPr/>
      <dgm:t>
        <a:bodyPr/>
        <a:lstStyle/>
        <a:p>
          <a:r>
            <a:rPr lang="en-US"/>
            <a:t>Let x = the quantity of devices sold, p(x) = the price as a function of x, and revenue R(x) = p(x) * x. Cost must also be given. </a:t>
          </a:r>
        </a:p>
      </dgm:t>
    </dgm:pt>
    <dgm:pt modelId="{BE0777DB-40D2-4C04-9EEC-0A31F5320716}" type="parTrans" cxnId="{B089949A-7E22-49FB-AB85-81605C284B41}">
      <dgm:prSet/>
      <dgm:spPr/>
      <dgm:t>
        <a:bodyPr/>
        <a:lstStyle/>
        <a:p>
          <a:endParaRPr lang="en-US"/>
        </a:p>
      </dgm:t>
    </dgm:pt>
    <dgm:pt modelId="{734D877D-F310-4F58-9422-F317E68861EF}" type="sibTrans" cxnId="{B089949A-7E22-49FB-AB85-81605C284B41}">
      <dgm:prSet/>
      <dgm:spPr/>
      <dgm:t>
        <a:bodyPr/>
        <a:lstStyle/>
        <a:p>
          <a:endParaRPr lang="en-US"/>
        </a:p>
      </dgm:t>
    </dgm:pt>
    <dgm:pt modelId="{AC6CF09D-7D7F-4012-ADD4-F2BF87E5C60A}">
      <dgm:prSet/>
      <dgm:spPr/>
      <dgm:t>
        <a:bodyPr/>
        <a:lstStyle/>
        <a:p>
          <a:r>
            <a:rPr lang="en-US"/>
            <a:t>Profit = Revenue - Cost</a:t>
          </a:r>
        </a:p>
      </dgm:t>
    </dgm:pt>
    <dgm:pt modelId="{FBC34086-C4FC-4307-BF17-FCABE8BFAC59}" type="parTrans" cxnId="{CC7C55C2-81B2-4EF6-B408-667218C7DEE3}">
      <dgm:prSet/>
      <dgm:spPr/>
      <dgm:t>
        <a:bodyPr/>
        <a:lstStyle/>
        <a:p>
          <a:endParaRPr lang="en-US"/>
        </a:p>
      </dgm:t>
    </dgm:pt>
    <dgm:pt modelId="{E0772E60-5D2C-4622-8742-84432B1031DB}" type="sibTrans" cxnId="{CC7C55C2-81B2-4EF6-B408-667218C7DEE3}">
      <dgm:prSet/>
      <dgm:spPr/>
      <dgm:t>
        <a:bodyPr/>
        <a:lstStyle/>
        <a:p>
          <a:endParaRPr lang="en-US"/>
        </a:p>
      </dgm:t>
    </dgm:pt>
    <dgm:pt modelId="{C7AB8696-FC67-4A13-ABE6-C00D3EA97C31}">
      <dgm:prSet/>
      <dgm:spPr/>
      <dgm:t>
        <a:bodyPr/>
        <a:lstStyle/>
        <a:p>
          <a:r>
            <a:rPr lang="en-US"/>
            <a:t>Assume p(x) = -0.002x + 160  and C(x) = 700,000 + 30x</a:t>
          </a:r>
        </a:p>
      </dgm:t>
    </dgm:pt>
    <dgm:pt modelId="{A7EF8404-9FA8-4AE0-A6C4-B2BF2982E7CD}" type="parTrans" cxnId="{083621F2-FB10-4032-B531-356FAA69C373}">
      <dgm:prSet/>
      <dgm:spPr/>
      <dgm:t>
        <a:bodyPr/>
        <a:lstStyle/>
        <a:p>
          <a:endParaRPr lang="en-US"/>
        </a:p>
      </dgm:t>
    </dgm:pt>
    <dgm:pt modelId="{B2C633A0-DC83-45C8-B1E9-146196FE1A33}" type="sibTrans" cxnId="{083621F2-FB10-4032-B531-356FAA69C373}">
      <dgm:prSet/>
      <dgm:spPr/>
      <dgm:t>
        <a:bodyPr/>
        <a:lstStyle/>
        <a:p>
          <a:endParaRPr lang="en-US"/>
        </a:p>
      </dgm:t>
    </dgm:pt>
    <dgm:pt modelId="{739D3895-4545-4D27-AC75-4E5C3E5174C9}">
      <dgm:prSet/>
      <dgm:spPr/>
      <dgm:t>
        <a:bodyPr/>
        <a:lstStyle/>
        <a:p>
          <a:r>
            <a:rPr lang="en-US"/>
            <a:t>What does 30 represent? What is the meaning behind -0.002?</a:t>
          </a:r>
        </a:p>
      </dgm:t>
    </dgm:pt>
    <dgm:pt modelId="{2FDD54CF-AFD7-402A-8646-D2A2904A265D}" type="parTrans" cxnId="{305C7196-6B71-4337-8A5D-B6B1174DFD2E}">
      <dgm:prSet/>
      <dgm:spPr/>
      <dgm:t>
        <a:bodyPr/>
        <a:lstStyle/>
        <a:p>
          <a:endParaRPr lang="en-US"/>
        </a:p>
      </dgm:t>
    </dgm:pt>
    <dgm:pt modelId="{C469B3E8-6F69-4E0B-AC21-BF9374A0BE4C}" type="sibTrans" cxnId="{305C7196-6B71-4337-8A5D-B6B1174DFD2E}">
      <dgm:prSet/>
      <dgm:spPr/>
      <dgm:t>
        <a:bodyPr/>
        <a:lstStyle/>
        <a:p>
          <a:endParaRPr lang="en-US"/>
        </a:p>
      </dgm:t>
    </dgm:pt>
    <dgm:pt modelId="{17C77F7E-D561-4353-A942-8272C064EDCA}">
      <dgm:prSet/>
      <dgm:spPr/>
      <dgm:t>
        <a:bodyPr/>
        <a:lstStyle/>
        <a:p>
          <a:r>
            <a:rPr lang="en-US"/>
            <a:t>Write an equation for Profit. Is it a quadratic?</a:t>
          </a:r>
        </a:p>
      </dgm:t>
    </dgm:pt>
    <dgm:pt modelId="{01F4DA4E-0A66-4A22-8EF6-315D96971185}" type="parTrans" cxnId="{E6CDCB1D-8664-4AFD-BB24-00E85C215305}">
      <dgm:prSet/>
      <dgm:spPr/>
      <dgm:t>
        <a:bodyPr/>
        <a:lstStyle/>
        <a:p>
          <a:endParaRPr lang="en-US"/>
        </a:p>
      </dgm:t>
    </dgm:pt>
    <dgm:pt modelId="{3AC356D8-BFDA-413E-8990-F7988DE9F13C}" type="sibTrans" cxnId="{E6CDCB1D-8664-4AFD-BB24-00E85C215305}">
      <dgm:prSet/>
      <dgm:spPr/>
      <dgm:t>
        <a:bodyPr/>
        <a:lstStyle/>
        <a:p>
          <a:endParaRPr lang="en-US"/>
        </a:p>
      </dgm:t>
    </dgm:pt>
    <dgm:pt modelId="{F9B701CE-9978-4978-8C0E-971BECCA01A3}" type="pres">
      <dgm:prSet presAssocID="{CCAA69FA-9DA4-4E2C-A4A7-84D088A23D42}" presName="root" presStyleCnt="0">
        <dgm:presLayoutVars>
          <dgm:dir/>
          <dgm:resizeHandles val="exact"/>
        </dgm:presLayoutVars>
      </dgm:prSet>
      <dgm:spPr/>
    </dgm:pt>
    <dgm:pt modelId="{1CD7C78B-F428-44A3-9A13-BA6C6AF77E27}" type="pres">
      <dgm:prSet presAssocID="{FC819FFD-1100-4064-B440-578588692F54}" presName="compNode" presStyleCnt="0"/>
      <dgm:spPr/>
    </dgm:pt>
    <dgm:pt modelId="{1394D65A-78B0-4C2E-AFCA-E8D961CDB550}" type="pres">
      <dgm:prSet presAssocID="{FC819FFD-1100-4064-B440-578588692F54}" presName="bgRect" presStyleLbl="bgShp" presStyleIdx="0" presStyleCnt="5"/>
      <dgm:spPr/>
    </dgm:pt>
    <dgm:pt modelId="{20CCC69D-483F-4548-8A13-9C40422CDB3E}" type="pres">
      <dgm:prSet presAssocID="{FC819FFD-1100-4064-B440-578588692F5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3B391DE9-69F2-404E-B078-8D9E9001A808}" type="pres">
      <dgm:prSet presAssocID="{FC819FFD-1100-4064-B440-578588692F54}" presName="spaceRect" presStyleCnt="0"/>
      <dgm:spPr/>
    </dgm:pt>
    <dgm:pt modelId="{B27149BC-42C1-4916-9C8A-9CF1B7C8B858}" type="pres">
      <dgm:prSet presAssocID="{FC819FFD-1100-4064-B440-578588692F54}" presName="parTx" presStyleLbl="revTx" presStyleIdx="0" presStyleCnt="5">
        <dgm:presLayoutVars>
          <dgm:chMax val="0"/>
          <dgm:chPref val="0"/>
        </dgm:presLayoutVars>
      </dgm:prSet>
      <dgm:spPr/>
    </dgm:pt>
    <dgm:pt modelId="{AD82F574-4746-4583-A354-68732CF2E4A6}" type="pres">
      <dgm:prSet presAssocID="{734D877D-F310-4F58-9422-F317E68861EF}" presName="sibTrans" presStyleCnt="0"/>
      <dgm:spPr/>
    </dgm:pt>
    <dgm:pt modelId="{F46F8269-30FE-4C17-9D35-38087A87B891}" type="pres">
      <dgm:prSet presAssocID="{AC6CF09D-7D7F-4012-ADD4-F2BF87E5C60A}" presName="compNode" presStyleCnt="0"/>
      <dgm:spPr/>
    </dgm:pt>
    <dgm:pt modelId="{AAD010A4-D6F2-43CF-9F79-8E5D471F793D}" type="pres">
      <dgm:prSet presAssocID="{AC6CF09D-7D7F-4012-ADD4-F2BF87E5C60A}" presName="bgRect" presStyleLbl="bgShp" presStyleIdx="1" presStyleCnt="5"/>
      <dgm:spPr/>
    </dgm:pt>
    <dgm:pt modelId="{692A10CB-C64D-4039-B414-9ED5768D1A17}" type="pres">
      <dgm:prSet presAssocID="{AC6CF09D-7D7F-4012-ADD4-F2BF87E5C60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3F692B74-B932-4ACD-8C01-5910456E9B3D}" type="pres">
      <dgm:prSet presAssocID="{AC6CF09D-7D7F-4012-ADD4-F2BF87E5C60A}" presName="spaceRect" presStyleCnt="0"/>
      <dgm:spPr/>
    </dgm:pt>
    <dgm:pt modelId="{37A372A6-8FF3-4374-BF5A-7954B31D5EA0}" type="pres">
      <dgm:prSet presAssocID="{AC6CF09D-7D7F-4012-ADD4-F2BF87E5C60A}" presName="parTx" presStyleLbl="revTx" presStyleIdx="1" presStyleCnt="5">
        <dgm:presLayoutVars>
          <dgm:chMax val="0"/>
          <dgm:chPref val="0"/>
        </dgm:presLayoutVars>
      </dgm:prSet>
      <dgm:spPr/>
    </dgm:pt>
    <dgm:pt modelId="{0A0E2B99-C3B3-431B-8F53-E9F816C7C83A}" type="pres">
      <dgm:prSet presAssocID="{E0772E60-5D2C-4622-8742-84432B1031DB}" presName="sibTrans" presStyleCnt="0"/>
      <dgm:spPr/>
    </dgm:pt>
    <dgm:pt modelId="{DBA2A7C9-30A6-4E2A-9B93-E5A6442F1948}" type="pres">
      <dgm:prSet presAssocID="{C7AB8696-FC67-4A13-ABE6-C00D3EA97C31}" presName="compNode" presStyleCnt="0"/>
      <dgm:spPr/>
    </dgm:pt>
    <dgm:pt modelId="{E8196830-6F0A-4D5F-8FEA-75FD8E609FD0}" type="pres">
      <dgm:prSet presAssocID="{C7AB8696-FC67-4A13-ABE6-C00D3EA97C31}" presName="bgRect" presStyleLbl="bgShp" presStyleIdx="2" presStyleCnt="5"/>
      <dgm:spPr/>
    </dgm:pt>
    <dgm:pt modelId="{9D4CAF56-C78B-4689-BFC7-6795D303C3CB}" type="pres">
      <dgm:prSet presAssocID="{C7AB8696-FC67-4A13-ABE6-C00D3EA97C3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ading"/>
        </a:ext>
      </dgm:extLst>
    </dgm:pt>
    <dgm:pt modelId="{27775CE9-3883-41EC-8148-7DC25258A911}" type="pres">
      <dgm:prSet presAssocID="{C7AB8696-FC67-4A13-ABE6-C00D3EA97C31}" presName="spaceRect" presStyleCnt="0"/>
      <dgm:spPr/>
    </dgm:pt>
    <dgm:pt modelId="{19E33B6B-2F47-40C5-8364-6B2CB7563F9B}" type="pres">
      <dgm:prSet presAssocID="{C7AB8696-FC67-4A13-ABE6-C00D3EA97C31}" presName="parTx" presStyleLbl="revTx" presStyleIdx="2" presStyleCnt="5">
        <dgm:presLayoutVars>
          <dgm:chMax val="0"/>
          <dgm:chPref val="0"/>
        </dgm:presLayoutVars>
      </dgm:prSet>
      <dgm:spPr/>
    </dgm:pt>
    <dgm:pt modelId="{EACFDEED-E4D7-42DC-9849-C2C331591861}" type="pres">
      <dgm:prSet presAssocID="{B2C633A0-DC83-45C8-B1E9-146196FE1A33}" presName="sibTrans" presStyleCnt="0"/>
      <dgm:spPr/>
    </dgm:pt>
    <dgm:pt modelId="{193B305B-14A4-4602-ADA7-3F8762EF423F}" type="pres">
      <dgm:prSet presAssocID="{739D3895-4545-4D27-AC75-4E5C3E5174C9}" presName="compNode" presStyleCnt="0"/>
      <dgm:spPr/>
    </dgm:pt>
    <dgm:pt modelId="{DE10F595-DBC1-401B-B531-294BB56E3CC6}" type="pres">
      <dgm:prSet presAssocID="{739D3895-4545-4D27-AC75-4E5C3E5174C9}" presName="bgRect" presStyleLbl="bgShp" presStyleIdx="3" presStyleCnt="5"/>
      <dgm:spPr/>
    </dgm:pt>
    <dgm:pt modelId="{141F3CD8-A4FC-42F3-BE11-BA6790EF6634}" type="pres">
      <dgm:prSet presAssocID="{739D3895-4545-4D27-AC75-4E5C3E5174C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F724239-F717-4FCD-ACDB-7C00B1E70694}" type="pres">
      <dgm:prSet presAssocID="{739D3895-4545-4D27-AC75-4E5C3E5174C9}" presName="spaceRect" presStyleCnt="0"/>
      <dgm:spPr/>
    </dgm:pt>
    <dgm:pt modelId="{747544CD-1EE6-4811-B923-B37414BF812E}" type="pres">
      <dgm:prSet presAssocID="{739D3895-4545-4D27-AC75-4E5C3E5174C9}" presName="parTx" presStyleLbl="revTx" presStyleIdx="3" presStyleCnt="5">
        <dgm:presLayoutVars>
          <dgm:chMax val="0"/>
          <dgm:chPref val="0"/>
        </dgm:presLayoutVars>
      </dgm:prSet>
      <dgm:spPr/>
    </dgm:pt>
    <dgm:pt modelId="{002BF3F3-107B-4864-A021-E846B0A7AD68}" type="pres">
      <dgm:prSet presAssocID="{C469B3E8-6F69-4E0B-AC21-BF9374A0BE4C}" presName="sibTrans" presStyleCnt="0"/>
      <dgm:spPr/>
    </dgm:pt>
    <dgm:pt modelId="{9B1A101B-049D-41F9-920B-F1A7933301D6}" type="pres">
      <dgm:prSet presAssocID="{17C77F7E-D561-4353-A942-8272C064EDCA}" presName="compNode" presStyleCnt="0"/>
      <dgm:spPr/>
    </dgm:pt>
    <dgm:pt modelId="{6980DD04-6D53-44E3-8FBD-6612F61D43BD}" type="pres">
      <dgm:prSet presAssocID="{17C77F7E-D561-4353-A942-8272C064EDCA}" presName="bgRect" presStyleLbl="bgShp" presStyleIdx="4" presStyleCnt="5"/>
      <dgm:spPr/>
    </dgm:pt>
    <dgm:pt modelId="{BBEE2968-D227-4C24-BD64-60CDD3F13D18}" type="pres">
      <dgm:prSet presAssocID="{17C77F7E-D561-4353-A942-8272C064EDC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hematics"/>
        </a:ext>
      </dgm:extLst>
    </dgm:pt>
    <dgm:pt modelId="{80458EF8-E9D2-4E7B-89F0-DAEEFA4E3694}" type="pres">
      <dgm:prSet presAssocID="{17C77F7E-D561-4353-A942-8272C064EDCA}" presName="spaceRect" presStyleCnt="0"/>
      <dgm:spPr/>
    </dgm:pt>
    <dgm:pt modelId="{B027B014-1B52-4D24-95C0-4622619DD0F0}" type="pres">
      <dgm:prSet presAssocID="{17C77F7E-D561-4353-A942-8272C064EDC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E6CDCB1D-8664-4AFD-BB24-00E85C215305}" srcId="{CCAA69FA-9DA4-4E2C-A4A7-84D088A23D42}" destId="{17C77F7E-D561-4353-A942-8272C064EDCA}" srcOrd="4" destOrd="0" parTransId="{01F4DA4E-0A66-4A22-8EF6-315D96971185}" sibTransId="{3AC356D8-BFDA-413E-8990-F7988DE9F13C}"/>
    <dgm:cxn modelId="{B4CD653B-3210-485D-BA7A-4C059E9B62C0}" type="presOf" srcId="{739D3895-4545-4D27-AC75-4E5C3E5174C9}" destId="{747544CD-1EE6-4811-B923-B37414BF812E}" srcOrd="0" destOrd="0" presId="urn:microsoft.com/office/officeart/2018/2/layout/IconVerticalSolidList"/>
    <dgm:cxn modelId="{92297E3C-F4BB-43E1-9A60-84AC17C16423}" type="presOf" srcId="{CCAA69FA-9DA4-4E2C-A4A7-84D088A23D42}" destId="{F9B701CE-9978-4978-8C0E-971BECCA01A3}" srcOrd="0" destOrd="0" presId="urn:microsoft.com/office/officeart/2018/2/layout/IconVerticalSolidList"/>
    <dgm:cxn modelId="{BD999444-6564-4CC9-B253-135C3B75433B}" type="presOf" srcId="{C7AB8696-FC67-4A13-ABE6-C00D3EA97C31}" destId="{19E33B6B-2F47-40C5-8364-6B2CB7563F9B}" srcOrd="0" destOrd="0" presId="urn:microsoft.com/office/officeart/2018/2/layout/IconVerticalSolidList"/>
    <dgm:cxn modelId="{54B0386D-FA90-40D6-A255-A559F4833BA5}" type="presOf" srcId="{FC819FFD-1100-4064-B440-578588692F54}" destId="{B27149BC-42C1-4916-9C8A-9CF1B7C8B858}" srcOrd="0" destOrd="0" presId="urn:microsoft.com/office/officeart/2018/2/layout/IconVerticalSolidList"/>
    <dgm:cxn modelId="{305C7196-6B71-4337-8A5D-B6B1174DFD2E}" srcId="{CCAA69FA-9DA4-4E2C-A4A7-84D088A23D42}" destId="{739D3895-4545-4D27-AC75-4E5C3E5174C9}" srcOrd="3" destOrd="0" parTransId="{2FDD54CF-AFD7-402A-8646-D2A2904A265D}" sibTransId="{C469B3E8-6F69-4E0B-AC21-BF9374A0BE4C}"/>
    <dgm:cxn modelId="{CBB8839A-A286-4953-9C17-980D7DDD08D5}" type="presOf" srcId="{17C77F7E-D561-4353-A942-8272C064EDCA}" destId="{B027B014-1B52-4D24-95C0-4622619DD0F0}" srcOrd="0" destOrd="0" presId="urn:microsoft.com/office/officeart/2018/2/layout/IconVerticalSolidList"/>
    <dgm:cxn modelId="{B089949A-7E22-49FB-AB85-81605C284B41}" srcId="{CCAA69FA-9DA4-4E2C-A4A7-84D088A23D42}" destId="{FC819FFD-1100-4064-B440-578588692F54}" srcOrd="0" destOrd="0" parTransId="{BE0777DB-40D2-4C04-9EEC-0A31F5320716}" sibTransId="{734D877D-F310-4F58-9422-F317E68861EF}"/>
    <dgm:cxn modelId="{CC7C55C2-81B2-4EF6-B408-667218C7DEE3}" srcId="{CCAA69FA-9DA4-4E2C-A4A7-84D088A23D42}" destId="{AC6CF09D-7D7F-4012-ADD4-F2BF87E5C60A}" srcOrd="1" destOrd="0" parTransId="{FBC34086-C4FC-4307-BF17-FCABE8BFAC59}" sibTransId="{E0772E60-5D2C-4622-8742-84432B1031DB}"/>
    <dgm:cxn modelId="{C31C60CC-233A-47FC-91E4-8C36E2E44313}" type="presOf" srcId="{AC6CF09D-7D7F-4012-ADD4-F2BF87E5C60A}" destId="{37A372A6-8FF3-4374-BF5A-7954B31D5EA0}" srcOrd="0" destOrd="0" presId="urn:microsoft.com/office/officeart/2018/2/layout/IconVerticalSolidList"/>
    <dgm:cxn modelId="{083621F2-FB10-4032-B531-356FAA69C373}" srcId="{CCAA69FA-9DA4-4E2C-A4A7-84D088A23D42}" destId="{C7AB8696-FC67-4A13-ABE6-C00D3EA97C31}" srcOrd="2" destOrd="0" parTransId="{A7EF8404-9FA8-4AE0-A6C4-B2BF2982E7CD}" sibTransId="{B2C633A0-DC83-45C8-B1E9-146196FE1A33}"/>
    <dgm:cxn modelId="{2E4F24BD-ADC3-4BBF-BA8E-19B9DAB4A182}" type="presParOf" srcId="{F9B701CE-9978-4978-8C0E-971BECCA01A3}" destId="{1CD7C78B-F428-44A3-9A13-BA6C6AF77E27}" srcOrd="0" destOrd="0" presId="urn:microsoft.com/office/officeart/2018/2/layout/IconVerticalSolidList"/>
    <dgm:cxn modelId="{F1412E27-D20A-423D-9833-1C3811D54228}" type="presParOf" srcId="{1CD7C78B-F428-44A3-9A13-BA6C6AF77E27}" destId="{1394D65A-78B0-4C2E-AFCA-E8D961CDB550}" srcOrd="0" destOrd="0" presId="urn:microsoft.com/office/officeart/2018/2/layout/IconVerticalSolidList"/>
    <dgm:cxn modelId="{9B14032C-F7FC-4181-967F-922ACA889D10}" type="presParOf" srcId="{1CD7C78B-F428-44A3-9A13-BA6C6AF77E27}" destId="{20CCC69D-483F-4548-8A13-9C40422CDB3E}" srcOrd="1" destOrd="0" presId="urn:microsoft.com/office/officeart/2018/2/layout/IconVerticalSolidList"/>
    <dgm:cxn modelId="{A43A8582-1515-4A59-BF1A-90C053666293}" type="presParOf" srcId="{1CD7C78B-F428-44A3-9A13-BA6C6AF77E27}" destId="{3B391DE9-69F2-404E-B078-8D9E9001A808}" srcOrd="2" destOrd="0" presId="urn:microsoft.com/office/officeart/2018/2/layout/IconVerticalSolidList"/>
    <dgm:cxn modelId="{6F0F2FA8-9F2B-43C7-B003-6EAF9E03149F}" type="presParOf" srcId="{1CD7C78B-F428-44A3-9A13-BA6C6AF77E27}" destId="{B27149BC-42C1-4916-9C8A-9CF1B7C8B858}" srcOrd="3" destOrd="0" presId="urn:microsoft.com/office/officeart/2018/2/layout/IconVerticalSolidList"/>
    <dgm:cxn modelId="{A9C7FC9A-D1EE-44DA-AA03-BBCD24A950CE}" type="presParOf" srcId="{F9B701CE-9978-4978-8C0E-971BECCA01A3}" destId="{AD82F574-4746-4583-A354-68732CF2E4A6}" srcOrd="1" destOrd="0" presId="urn:microsoft.com/office/officeart/2018/2/layout/IconVerticalSolidList"/>
    <dgm:cxn modelId="{880D52B0-B0FF-42BC-AF6D-DAAE98B8ED6B}" type="presParOf" srcId="{F9B701CE-9978-4978-8C0E-971BECCA01A3}" destId="{F46F8269-30FE-4C17-9D35-38087A87B891}" srcOrd="2" destOrd="0" presId="urn:microsoft.com/office/officeart/2018/2/layout/IconVerticalSolidList"/>
    <dgm:cxn modelId="{31C1CA7A-2685-42AA-8FAD-20291BE2F9C0}" type="presParOf" srcId="{F46F8269-30FE-4C17-9D35-38087A87B891}" destId="{AAD010A4-D6F2-43CF-9F79-8E5D471F793D}" srcOrd="0" destOrd="0" presId="urn:microsoft.com/office/officeart/2018/2/layout/IconVerticalSolidList"/>
    <dgm:cxn modelId="{31399351-42C6-4568-A12B-12806E85BF13}" type="presParOf" srcId="{F46F8269-30FE-4C17-9D35-38087A87B891}" destId="{692A10CB-C64D-4039-B414-9ED5768D1A17}" srcOrd="1" destOrd="0" presId="urn:microsoft.com/office/officeart/2018/2/layout/IconVerticalSolidList"/>
    <dgm:cxn modelId="{0F14377F-7107-4EE7-A681-887034061CD8}" type="presParOf" srcId="{F46F8269-30FE-4C17-9D35-38087A87B891}" destId="{3F692B74-B932-4ACD-8C01-5910456E9B3D}" srcOrd="2" destOrd="0" presId="urn:microsoft.com/office/officeart/2018/2/layout/IconVerticalSolidList"/>
    <dgm:cxn modelId="{3335F25D-5D1A-4756-BF5E-442D8D890A82}" type="presParOf" srcId="{F46F8269-30FE-4C17-9D35-38087A87B891}" destId="{37A372A6-8FF3-4374-BF5A-7954B31D5EA0}" srcOrd="3" destOrd="0" presId="urn:microsoft.com/office/officeart/2018/2/layout/IconVerticalSolidList"/>
    <dgm:cxn modelId="{82389E4E-EEF7-49B7-AC11-E4207EE191CD}" type="presParOf" srcId="{F9B701CE-9978-4978-8C0E-971BECCA01A3}" destId="{0A0E2B99-C3B3-431B-8F53-E9F816C7C83A}" srcOrd="3" destOrd="0" presId="urn:microsoft.com/office/officeart/2018/2/layout/IconVerticalSolidList"/>
    <dgm:cxn modelId="{D299F6D0-0241-41C6-A7D2-817ABBE4AC73}" type="presParOf" srcId="{F9B701CE-9978-4978-8C0E-971BECCA01A3}" destId="{DBA2A7C9-30A6-4E2A-9B93-E5A6442F1948}" srcOrd="4" destOrd="0" presId="urn:microsoft.com/office/officeart/2018/2/layout/IconVerticalSolidList"/>
    <dgm:cxn modelId="{B144C601-51B4-4B1E-A417-76E61FE35BB6}" type="presParOf" srcId="{DBA2A7C9-30A6-4E2A-9B93-E5A6442F1948}" destId="{E8196830-6F0A-4D5F-8FEA-75FD8E609FD0}" srcOrd="0" destOrd="0" presId="urn:microsoft.com/office/officeart/2018/2/layout/IconVerticalSolidList"/>
    <dgm:cxn modelId="{6DBD2CAB-E89B-4CD0-AD3C-FD270D9CF1C5}" type="presParOf" srcId="{DBA2A7C9-30A6-4E2A-9B93-E5A6442F1948}" destId="{9D4CAF56-C78B-4689-BFC7-6795D303C3CB}" srcOrd="1" destOrd="0" presId="urn:microsoft.com/office/officeart/2018/2/layout/IconVerticalSolidList"/>
    <dgm:cxn modelId="{FFA6355B-0DE7-4619-878C-C59611E1D82A}" type="presParOf" srcId="{DBA2A7C9-30A6-4E2A-9B93-E5A6442F1948}" destId="{27775CE9-3883-41EC-8148-7DC25258A911}" srcOrd="2" destOrd="0" presId="urn:microsoft.com/office/officeart/2018/2/layout/IconVerticalSolidList"/>
    <dgm:cxn modelId="{4A1BCCCA-19C0-4527-B311-26053AB40F0D}" type="presParOf" srcId="{DBA2A7C9-30A6-4E2A-9B93-E5A6442F1948}" destId="{19E33B6B-2F47-40C5-8364-6B2CB7563F9B}" srcOrd="3" destOrd="0" presId="urn:microsoft.com/office/officeart/2018/2/layout/IconVerticalSolidList"/>
    <dgm:cxn modelId="{B3DC047F-38F2-4296-ACC0-FDD6D1AAD941}" type="presParOf" srcId="{F9B701CE-9978-4978-8C0E-971BECCA01A3}" destId="{EACFDEED-E4D7-42DC-9849-C2C331591861}" srcOrd="5" destOrd="0" presId="urn:microsoft.com/office/officeart/2018/2/layout/IconVerticalSolidList"/>
    <dgm:cxn modelId="{C6A7BE61-D029-4351-A5A0-E9D6D311A044}" type="presParOf" srcId="{F9B701CE-9978-4978-8C0E-971BECCA01A3}" destId="{193B305B-14A4-4602-ADA7-3F8762EF423F}" srcOrd="6" destOrd="0" presId="urn:microsoft.com/office/officeart/2018/2/layout/IconVerticalSolidList"/>
    <dgm:cxn modelId="{D1434DA3-BFB9-4C9A-87D4-A8BAA1E23910}" type="presParOf" srcId="{193B305B-14A4-4602-ADA7-3F8762EF423F}" destId="{DE10F595-DBC1-401B-B531-294BB56E3CC6}" srcOrd="0" destOrd="0" presId="urn:microsoft.com/office/officeart/2018/2/layout/IconVerticalSolidList"/>
    <dgm:cxn modelId="{7A84E074-4427-4B2B-8845-9A2EB8518128}" type="presParOf" srcId="{193B305B-14A4-4602-ADA7-3F8762EF423F}" destId="{141F3CD8-A4FC-42F3-BE11-BA6790EF6634}" srcOrd="1" destOrd="0" presId="urn:microsoft.com/office/officeart/2018/2/layout/IconVerticalSolidList"/>
    <dgm:cxn modelId="{4C8EB3DD-18F1-4A71-80CD-6754725F776D}" type="presParOf" srcId="{193B305B-14A4-4602-ADA7-3F8762EF423F}" destId="{EF724239-F717-4FCD-ACDB-7C00B1E70694}" srcOrd="2" destOrd="0" presId="urn:microsoft.com/office/officeart/2018/2/layout/IconVerticalSolidList"/>
    <dgm:cxn modelId="{46BD2B32-F04A-4A93-B968-9C22F90B9B89}" type="presParOf" srcId="{193B305B-14A4-4602-ADA7-3F8762EF423F}" destId="{747544CD-1EE6-4811-B923-B37414BF812E}" srcOrd="3" destOrd="0" presId="urn:microsoft.com/office/officeart/2018/2/layout/IconVerticalSolidList"/>
    <dgm:cxn modelId="{B3116C01-2C97-431A-8533-DAA4B952F803}" type="presParOf" srcId="{F9B701CE-9978-4978-8C0E-971BECCA01A3}" destId="{002BF3F3-107B-4864-A021-E846B0A7AD68}" srcOrd="7" destOrd="0" presId="urn:microsoft.com/office/officeart/2018/2/layout/IconVerticalSolidList"/>
    <dgm:cxn modelId="{21FC99FC-D55B-4DC6-AB6A-A9D5BA889F2D}" type="presParOf" srcId="{F9B701CE-9978-4978-8C0E-971BECCA01A3}" destId="{9B1A101B-049D-41F9-920B-F1A7933301D6}" srcOrd="8" destOrd="0" presId="urn:microsoft.com/office/officeart/2018/2/layout/IconVerticalSolidList"/>
    <dgm:cxn modelId="{56626FE6-6A83-4520-BF1A-E16F95821E5E}" type="presParOf" srcId="{9B1A101B-049D-41F9-920B-F1A7933301D6}" destId="{6980DD04-6D53-44E3-8FBD-6612F61D43BD}" srcOrd="0" destOrd="0" presId="urn:microsoft.com/office/officeart/2018/2/layout/IconVerticalSolidList"/>
    <dgm:cxn modelId="{4DE1761F-80C5-4C2B-9A11-284AE0747C1D}" type="presParOf" srcId="{9B1A101B-049D-41F9-920B-F1A7933301D6}" destId="{BBEE2968-D227-4C24-BD64-60CDD3F13D18}" srcOrd="1" destOrd="0" presId="urn:microsoft.com/office/officeart/2018/2/layout/IconVerticalSolidList"/>
    <dgm:cxn modelId="{D8F20CCE-5D4C-4731-BCA3-7EB92D64E406}" type="presParOf" srcId="{9B1A101B-049D-41F9-920B-F1A7933301D6}" destId="{80458EF8-E9D2-4E7B-89F0-DAEEFA4E3694}" srcOrd="2" destOrd="0" presId="urn:microsoft.com/office/officeart/2018/2/layout/IconVerticalSolidList"/>
    <dgm:cxn modelId="{33D35A29-3D48-4155-8368-0767CD2460A6}" type="presParOf" srcId="{9B1A101B-049D-41F9-920B-F1A7933301D6}" destId="{B027B014-1B52-4D24-95C0-4622619DD0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71865-AD0F-5046-8796-167C0C369833}">
      <dsp:nvSpPr>
        <dsp:cNvPr id="0" name=""/>
        <dsp:cNvSpPr/>
      </dsp:nvSpPr>
      <dsp:spPr>
        <a:xfrm>
          <a:off x="258365" y="41"/>
          <a:ext cx="2855044" cy="1812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1F590-CD55-7642-AEAA-0BB01685BCD6}">
      <dsp:nvSpPr>
        <dsp:cNvPr id="0" name=""/>
        <dsp:cNvSpPr/>
      </dsp:nvSpPr>
      <dsp:spPr>
        <a:xfrm>
          <a:off x="575592" y="301406"/>
          <a:ext cx="2855044" cy="1812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When we multiply two linear functions, we get a quadratic function.</a:t>
          </a:r>
        </a:p>
      </dsp:txBody>
      <dsp:txXfrm>
        <a:off x="628692" y="354506"/>
        <a:ext cx="2748844" cy="1706753"/>
      </dsp:txXfrm>
    </dsp:sp>
    <dsp:sp modelId="{9AB38B61-E77E-F240-859C-D0143B49295E}">
      <dsp:nvSpPr>
        <dsp:cNvPr id="0" name=""/>
        <dsp:cNvSpPr/>
      </dsp:nvSpPr>
      <dsp:spPr>
        <a:xfrm>
          <a:off x="3747864" y="41"/>
          <a:ext cx="2855044" cy="1812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49475-5847-6049-A707-85C697D87148}">
      <dsp:nvSpPr>
        <dsp:cNvPr id="0" name=""/>
        <dsp:cNvSpPr/>
      </dsp:nvSpPr>
      <dsp:spPr>
        <a:xfrm>
          <a:off x="4065091" y="301406"/>
          <a:ext cx="2855044" cy="1812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Example: Revenue = Unit cost * Quantity and Unit Cost is not constant but linear</a:t>
          </a:r>
        </a:p>
      </dsp:txBody>
      <dsp:txXfrm>
        <a:off x="4118191" y="354506"/>
        <a:ext cx="2748844" cy="1706753"/>
      </dsp:txXfrm>
    </dsp:sp>
    <dsp:sp modelId="{06A94DD2-3271-0745-AD12-D2BDF2D444AD}">
      <dsp:nvSpPr>
        <dsp:cNvPr id="0" name=""/>
        <dsp:cNvSpPr/>
      </dsp:nvSpPr>
      <dsp:spPr>
        <a:xfrm>
          <a:off x="7237362" y="41"/>
          <a:ext cx="2855044" cy="18129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361E7-DB85-9049-9F0D-98262F7AD2B4}">
      <dsp:nvSpPr>
        <dsp:cNvPr id="0" name=""/>
        <dsp:cNvSpPr/>
      </dsp:nvSpPr>
      <dsp:spPr>
        <a:xfrm>
          <a:off x="7554590" y="301406"/>
          <a:ext cx="2855044" cy="1812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Example: Revenue = Demand * Quantity and Demand is linear</a:t>
          </a:r>
        </a:p>
      </dsp:txBody>
      <dsp:txXfrm>
        <a:off x="7607690" y="354506"/>
        <a:ext cx="2748844" cy="1706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D6CCA-8040-5F40-B79D-BA652E912A5E}">
      <dsp:nvSpPr>
        <dsp:cNvPr id="0" name=""/>
        <dsp:cNvSpPr/>
      </dsp:nvSpPr>
      <dsp:spPr>
        <a:xfrm>
          <a:off x="1219200" y="1665"/>
          <a:ext cx="4876800" cy="170703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" tIns="433587" rIns="94623" bIns="43358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Let x = the unit charge per subscription, S = the number of subscribers, and revenue R(x) = S * x</a:t>
          </a:r>
        </a:p>
      </dsp:txBody>
      <dsp:txXfrm>
        <a:off x="1219200" y="1665"/>
        <a:ext cx="4876800" cy="1707035"/>
      </dsp:txXfrm>
    </dsp:sp>
    <dsp:sp modelId="{7FD273A6-A525-B549-A10D-093910EB5371}">
      <dsp:nvSpPr>
        <dsp:cNvPr id="0" name=""/>
        <dsp:cNvSpPr/>
      </dsp:nvSpPr>
      <dsp:spPr>
        <a:xfrm>
          <a:off x="0" y="1665"/>
          <a:ext cx="1219200" cy="17070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" tIns="168617" rIns="64516" bIns="16861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Let</a:t>
          </a:r>
        </a:p>
      </dsp:txBody>
      <dsp:txXfrm>
        <a:off x="0" y="1665"/>
        <a:ext cx="1219200" cy="1707035"/>
      </dsp:txXfrm>
    </dsp:sp>
    <dsp:sp modelId="{55C7FBB5-B599-C04B-B5F3-55B2ED62EC65}">
      <dsp:nvSpPr>
        <dsp:cNvPr id="0" name=""/>
        <dsp:cNvSpPr/>
      </dsp:nvSpPr>
      <dsp:spPr>
        <a:xfrm>
          <a:off x="1219200" y="1811122"/>
          <a:ext cx="4876800" cy="1707035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" tIns="433587" rIns="94623" bIns="43358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Assume S = -2500x + 159,000 (which means it acts like a demand function)</a:t>
          </a:r>
        </a:p>
      </dsp:txBody>
      <dsp:txXfrm>
        <a:off x="1219200" y="1811122"/>
        <a:ext cx="4876800" cy="1707035"/>
      </dsp:txXfrm>
    </dsp:sp>
    <dsp:sp modelId="{61F5BC5F-182A-F54E-B5C0-BA83EA00782C}">
      <dsp:nvSpPr>
        <dsp:cNvPr id="0" name=""/>
        <dsp:cNvSpPr/>
      </dsp:nvSpPr>
      <dsp:spPr>
        <a:xfrm>
          <a:off x="0" y="1811122"/>
          <a:ext cx="1219200" cy="1707035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" tIns="168617" rIns="64516" bIns="16861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Assume</a:t>
          </a:r>
        </a:p>
      </dsp:txBody>
      <dsp:txXfrm>
        <a:off x="0" y="1811122"/>
        <a:ext cx="1219200" cy="1707035"/>
      </dsp:txXfrm>
    </dsp:sp>
    <dsp:sp modelId="{23481ACC-6109-584E-9F4D-77EC4332E578}">
      <dsp:nvSpPr>
        <dsp:cNvPr id="0" name=""/>
        <dsp:cNvSpPr/>
      </dsp:nvSpPr>
      <dsp:spPr>
        <a:xfrm>
          <a:off x="1219200" y="3620579"/>
          <a:ext cx="4876800" cy="170703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623" tIns="433587" rIns="94623" bIns="43358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Show that the maximum revenue will occur when x = $31.80 and revenue amount will be $2,528,100</a:t>
          </a:r>
        </a:p>
      </dsp:txBody>
      <dsp:txXfrm>
        <a:off x="1219200" y="3620579"/>
        <a:ext cx="4876800" cy="1707035"/>
      </dsp:txXfrm>
    </dsp:sp>
    <dsp:sp modelId="{6B04999A-5291-B949-B940-8AC16ADB450B}">
      <dsp:nvSpPr>
        <dsp:cNvPr id="0" name=""/>
        <dsp:cNvSpPr/>
      </dsp:nvSpPr>
      <dsp:spPr>
        <a:xfrm>
          <a:off x="0" y="3620579"/>
          <a:ext cx="1219200" cy="170703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" tIns="168617" rIns="64516" bIns="16861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Show</a:t>
          </a:r>
        </a:p>
      </dsp:txBody>
      <dsp:txXfrm>
        <a:off x="0" y="3620579"/>
        <a:ext cx="1219200" cy="1707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94D65A-78B0-4C2E-AFCA-E8D961CDB550}">
      <dsp:nvSpPr>
        <dsp:cNvPr id="0" name=""/>
        <dsp:cNvSpPr/>
      </dsp:nvSpPr>
      <dsp:spPr>
        <a:xfrm>
          <a:off x="0" y="4163"/>
          <a:ext cx="6096000" cy="8868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CCC69D-483F-4548-8A13-9C40422CDB3E}">
      <dsp:nvSpPr>
        <dsp:cNvPr id="0" name=""/>
        <dsp:cNvSpPr/>
      </dsp:nvSpPr>
      <dsp:spPr>
        <a:xfrm>
          <a:off x="268264" y="203699"/>
          <a:ext cx="487754" cy="487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149BC-42C1-4916-9C8A-9CF1B7C8B858}">
      <dsp:nvSpPr>
        <dsp:cNvPr id="0" name=""/>
        <dsp:cNvSpPr/>
      </dsp:nvSpPr>
      <dsp:spPr>
        <a:xfrm>
          <a:off x="1024283" y="4163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Let x = the quantity of devices sold, p(x) = the price as a function of x, and revenue R(x) = p(x) * x. Cost must also be given. </a:t>
          </a:r>
        </a:p>
      </dsp:txBody>
      <dsp:txXfrm>
        <a:off x="1024283" y="4163"/>
        <a:ext cx="5071716" cy="886825"/>
      </dsp:txXfrm>
    </dsp:sp>
    <dsp:sp modelId="{AAD010A4-D6F2-43CF-9F79-8E5D471F793D}">
      <dsp:nvSpPr>
        <dsp:cNvPr id="0" name=""/>
        <dsp:cNvSpPr/>
      </dsp:nvSpPr>
      <dsp:spPr>
        <a:xfrm>
          <a:off x="0" y="1112695"/>
          <a:ext cx="6096000" cy="8868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A10CB-C64D-4039-B414-9ED5768D1A17}">
      <dsp:nvSpPr>
        <dsp:cNvPr id="0" name=""/>
        <dsp:cNvSpPr/>
      </dsp:nvSpPr>
      <dsp:spPr>
        <a:xfrm>
          <a:off x="268264" y="1312231"/>
          <a:ext cx="487754" cy="487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372A6-8FF3-4374-BF5A-7954B31D5EA0}">
      <dsp:nvSpPr>
        <dsp:cNvPr id="0" name=""/>
        <dsp:cNvSpPr/>
      </dsp:nvSpPr>
      <dsp:spPr>
        <a:xfrm>
          <a:off x="1024283" y="1112695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Profit = Revenue - Cost</a:t>
          </a:r>
        </a:p>
      </dsp:txBody>
      <dsp:txXfrm>
        <a:off x="1024283" y="1112695"/>
        <a:ext cx="5071716" cy="886825"/>
      </dsp:txXfrm>
    </dsp:sp>
    <dsp:sp modelId="{E8196830-6F0A-4D5F-8FEA-75FD8E609FD0}">
      <dsp:nvSpPr>
        <dsp:cNvPr id="0" name=""/>
        <dsp:cNvSpPr/>
      </dsp:nvSpPr>
      <dsp:spPr>
        <a:xfrm>
          <a:off x="0" y="2221227"/>
          <a:ext cx="6096000" cy="8868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4CAF56-C78B-4689-BFC7-6795D303C3CB}">
      <dsp:nvSpPr>
        <dsp:cNvPr id="0" name=""/>
        <dsp:cNvSpPr/>
      </dsp:nvSpPr>
      <dsp:spPr>
        <a:xfrm>
          <a:off x="268264" y="2420762"/>
          <a:ext cx="487754" cy="4877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33B6B-2F47-40C5-8364-6B2CB7563F9B}">
      <dsp:nvSpPr>
        <dsp:cNvPr id="0" name=""/>
        <dsp:cNvSpPr/>
      </dsp:nvSpPr>
      <dsp:spPr>
        <a:xfrm>
          <a:off x="1024283" y="2221227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Assume p(x) = -0.002x + 160  and C(x) = 700,000 + 30x</a:t>
          </a:r>
        </a:p>
      </dsp:txBody>
      <dsp:txXfrm>
        <a:off x="1024283" y="2221227"/>
        <a:ext cx="5071716" cy="886825"/>
      </dsp:txXfrm>
    </dsp:sp>
    <dsp:sp modelId="{DE10F595-DBC1-401B-B531-294BB56E3CC6}">
      <dsp:nvSpPr>
        <dsp:cNvPr id="0" name=""/>
        <dsp:cNvSpPr/>
      </dsp:nvSpPr>
      <dsp:spPr>
        <a:xfrm>
          <a:off x="0" y="3329759"/>
          <a:ext cx="6096000" cy="8868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1F3CD8-A4FC-42F3-BE11-BA6790EF6634}">
      <dsp:nvSpPr>
        <dsp:cNvPr id="0" name=""/>
        <dsp:cNvSpPr/>
      </dsp:nvSpPr>
      <dsp:spPr>
        <a:xfrm>
          <a:off x="268264" y="3529294"/>
          <a:ext cx="487754" cy="4877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544CD-1EE6-4811-B923-B37414BF812E}">
      <dsp:nvSpPr>
        <dsp:cNvPr id="0" name=""/>
        <dsp:cNvSpPr/>
      </dsp:nvSpPr>
      <dsp:spPr>
        <a:xfrm>
          <a:off x="1024283" y="3329759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does 30 represent? What is the meaning behind -0.002?</a:t>
          </a:r>
        </a:p>
      </dsp:txBody>
      <dsp:txXfrm>
        <a:off x="1024283" y="3329759"/>
        <a:ext cx="5071716" cy="886825"/>
      </dsp:txXfrm>
    </dsp:sp>
    <dsp:sp modelId="{6980DD04-6D53-44E3-8FBD-6612F61D43BD}">
      <dsp:nvSpPr>
        <dsp:cNvPr id="0" name=""/>
        <dsp:cNvSpPr/>
      </dsp:nvSpPr>
      <dsp:spPr>
        <a:xfrm>
          <a:off x="0" y="4438291"/>
          <a:ext cx="6096000" cy="88682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2968-D227-4C24-BD64-60CDD3F13D18}">
      <dsp:nvSpPr>
        <dsp:cNvPr id="0" name=""/>
        <dsp:cNvSpPr/>
      </dsp:nvSpPr>
      <dsp:spPr>
        <a:xfrm>
          <a:off x="268264" y="4637826"/>
          <a:ext cx="487754" cy="4877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7B014-1B52-4D24-95C0-4622619DD0F0}">
      <dsp:nvSpPr>
        <dsp:cNvPr id="0" name=""/>
        <dsp:cNvSpPr/>
      </dsp:nvSpPr>
      <dsp:spPr>
        <a:xfrm>
          <a:off x="1024283" y="4438291"/>
          <a:ext cx="5071716" cy="886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856" tIns="93856" rIns="93856" bIns="93856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Write an equation for Profit. Is it a quadratic?</a:t>
          </a:r>
        </a:p>
      </dsp:txBody>
      <dsp:txXfrm>
        <a:off x="1024283" y="4438291"/>
        <a:ext cx="5071716" cy="886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14.2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22 24575,'15'0'0,"-4"4"0,-11-3 0,-11 5 0,2-2 0,-5 1 0,7-2 0,-1-3 0,1 0 0,3-3 0,0-2 0,4-2 0,0-1 0,-3 4 0,2-2 0,-2 2 0,9-1 0,-1 2 0,6 3 0,-3 0 0,-1 0 0,-3 3 0,3-2 0,-3 3 0,0-1 0,3-2 0,-6 5 0,2-2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19.3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 0 24575,'-15'0'0,"0"0"0,11 3 0,1 2 0,3 2 0,0 0 0,3-2 0,1-2 0,1 0 0,1-2 0,-2 2 0,1-9 0,-2 1 0,-3-6 0,0 4 0,0 2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27.8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4 24575,'-16'0'0,"2"-3"0,10 5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32.7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16 24575,'15'0'0,"-1"0"0,-13 0 0,-8-10 0,1 11 0,-4-7 0,20 20 0,-8-8 0,8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14.2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22 24575,'15'0'0,"-4"4"0,-11-3 0,-11 5 0,2-2 0,-5 1 0,7-2 0,-1-3 0,1 0 0,3-3 0,0-2 0,4-2 0,0-1 0,-3 4 0,2-2 0,-2 2 0,9-1 0,-1 2 0,6 3 0,-3 0 0,-1 0 0,-3 3 0,3-2 0,-3 3 0,0-1 0,3-2 0,-6 5 0,2-2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19.3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 0 24575,'-15'0'0,"0"0"0,11 3 0,1 2 0,3 2 0,0 0 0,3-2 0,1-2 0,1 0 0,1-2 0,-2 2 0,1-9 0,-2 1 0,-3-6 0,0 4 0,0 2 0,0 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27.8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4 24575,'-16'0'0,"2"-3"0,10 5 0,0-1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32.7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16 24575,'15'0'0,"-1"0"0,-13 0 0,-8-10 0,1 11 0,-4-7 0,20 20 0,-8-8 0,8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19.3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 0 24575,'-15'0'0,"0"0"0,11 3 0,1 2 0,3 2 0,0 0 0,3-2 0,1-2 0,1 0 0,1-2 0,-2 2 0,1-9 0,-2 1 0,-3-6 0,0 4 0,0 2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27.8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4 24575,'-16'0'0,"2"-3"0,10 5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32.7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16 24575,'15'0'0,"-1"0"0,-13 0 0,-8-10 0,1 11 0,-4-7 0,20 20 0,-8-8 0,8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14.2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22 24575,'15'0'0,"-4"4"0,-11-3 0,-11 5 0,2-2 0,-5 1 0,7-2 0,-1-3 0,1 0 0,3-3 0,0-2 0,4-2 0,0-1 0,-3 4 0,2-2 0,-2 2 0,9-1 0,-1 2 0,6 3 0,-3 0 0,-1 0 0,-3 3 0,3-2 0,-3 3 0,0-1 0,3-2 0,-6 5 0,2-2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19.377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37 0 24575,'-15'0'0,"0"0"0,11 3 0,1 2 0,3 2 0,0 0 0,3-2 0,1-2 0,1 0 0,1-2 0,-2 2 0,1-9 0,-2 1 0,-3-6 0,0 4 0,0 2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27.866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38 4 24575,'-16'0'0,"2"-3"0,10 5 0,0-1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32.770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1 16 24575,'15'0'0,"-1"0"0,-13 0 0,-8-10 0,1 11 0,-4-7 0,20 20 0,-8-8 0,8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1T21:56:14.218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46 22 24575,'15'0'0,"-4"4"0,-11-3 0,-11 5 0,2-2 0,-5 1 0,7-2 0,-1-3 0,1 0 0,3-3 0,0-2 0,4-2 0,0-1 0,-3 4 0,2-2 0,-2 2 0,9-1 0,-1 2 0,6 3 0,-3 0 0,-1 0 0,-3 3 0,3-2 0,-3 3 0,0-1 0,3-2 0,-6 5 0,2-2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1701-B28F-7D38-1E9E-BB21AFA527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88FA4-DDE4-E0E2-E996-B9C8D897F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00D48-8106-B4AF-DBF4-538CF6E64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94E42-1575-D60E-2C50-5288F7B6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E0254-F92E-8F83-07A8-BAE14B3DB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7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B3450-CEAB-571A-23C8-CE8F1E423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D01AE-5C85-EA5F-20B4-4ADB53AB5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A4F8F-DD16-994F-7C84-5F91DE3F6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10BA3-1020-9F58-3C2B-45B54870C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2C9D9-5DBC-70DB-01FA-56D78B14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4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9DFC6-0765-4B59-9657-4AA0EAA541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6FF0A-E16D-2B8B-B803-95A68E16A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6DEAF-FE5D-4B89-3608-0AF3C598D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81EDF-8B30-748C-1FC9-ECE312064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3FE39-C799-C251-FB78-CFD59A01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1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C858-118A-5A65-CF7C-AA664067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21A95-8AFD-B4B3-66BE-6A5C2608E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E1C65-0A96-6AD0-C67B-FCEC0B5DC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C0027-D51D-B54F-0A87-899DF4E8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8D53F-2A6E-DB06-5020-5EEBBAB14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2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4562-A5A3-4048-0DFB-4A99E9DC5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E47E5-5248-D89D-7465-1168BD9E4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F5304-C564-97E4-6A82-42B85AB3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1A0B0-41FA-24A8-197C-FCB689164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F766B-CFBC-4119-01EE-F79329A6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58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48E87-96D0-355B-E3AA-5F610B3E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C997A-D29A-D92E-4814-4D23ED3C88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9857E-4C9B-3ED1-3D07-FEF925ED9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638AF-B4B2-3884-B688-0D90725A4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E069A-C33C-66DF-D8BB-63C60021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14724F-F9C2-C413-625B-73DCD5D7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492DE-40EC-CFCF-8C88-82106BD86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14B3E-BF5E-A290-F8CB-76E892DD9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1DE3D-0ECC-3C9F-F537-8B4C6B8C2B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CF923-C737-0F8B-4BCD-86F70ABE9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8E32B7-2570-322B-78E1-11D38C3AF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DAA322-FF1B-28A0-2616-4612F5522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024DBF-D536-4B7E-11EC-B41D8E6C2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0599C5-C488-D853-E27F-4D941BF0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9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0039-7C98-C8A6-22CE-9B47A32D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DDCA25-7711-EEDF-59C7-02B4059DE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16C58-977A-CFDE-201E-0B0E0173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6D85C-3129-06FF-945B-42E0DAD5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3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5AFC70-415B-0052-03CD-10E11C8D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E559C-F73B-9566-E504-06A710B13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5D596-1F57-0784-DF37-50118306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5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3F2CC-99D4-54C6-674E-7C60F2C7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D52FF-E1A7-5E01-7BD7-A9829B0D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EBB7FC-CA97-F9A2-359F-EA150C14D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363E2E-AB26-9E64-497D-C8D5D0F61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84B11D-A6C9-3F71-DD59-E46025AFD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81633-93D3-A183-8630-FA593CF1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21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1938-488F-24E7-76B5-8F13645F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773B61-C70A-5F98-EC19-22DAC37A1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7A191-A300-92FA-6540-6DE6061F9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784D2-8946-6F1D-7DE5-9BCC018E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4CC89-5B72-5F91-2AC6-55DA4D2F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7E005-DD05-11B1-9F36-C5A2AC4C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9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567855-5D79-2BCB-086C-62E355655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02F56-F100-57B7-B73C-6EDB2E968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A20F4-BF26-DA2B-0699-DA442D0A5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7/11/24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3CF00-B7E0-9BD3-E763-59CB4C1E69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EFC78-CCAD-A081-B1B3-ECC1A949D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43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customXml" Target="../ink/ink6.xml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9.png"/><Relationship Id="rId5" Type="http://schemas.openxmlformats.org/officeDocument/2006/relationships/customXml" Target="../ink/ink10.xml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3.xml"/><Relationship Id="rId7" Type="http://schemas.openxmlformats.org/officeDocument/2006/relationships/customXml" Target="../ink/ink15.xml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customXml" Target="../ink/ink14.xml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customXml" Target="../ink/ink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982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F53A89-BE5C-9398-C9FA-0FC33AA4FC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" r="6250" b="6250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320798"/>
            <a:ext cx="10668000" cy="19859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FFFFFF"/>
                </a:solidFill>
                <a:cs typeface="Calibri Light"/>
              </a:rPr>
              <a:t>Quadratic Functions</a:t>
            </a:r>
            <a:endParaRPr lang="en-US" sz="80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5516561"/>
            <a:ext cx="10668000" cy="4767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Modeling with quadratics, Features, Important Concepts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59A7-324C-58DB-D77C-C14E3855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anchor="b">
            <a:normAutofit/>
          </a:bodyPr>
          <a:lstStyle/>
          <a:p>
            <a:r>
              <a:rPr lang="en-US" sz="3700"/>
              <a:t>Application #2: Maximize profit in sales of a new wearable fitness device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EEA3416-0E89-1846-4C4D-D35793214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1" y="3047999"/>
                <a:ext cx="6095999" cy="304800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Profit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=−0.002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+130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−700,000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Show that the maximum profit occurs when the selling price is $95</a:t>
                </a:r>
              </a:p>
              <a:p>
                <a:r>
                  <a:rPr lang="en-US" dirty="0"/>
                  <a:t>Show that the profit will be $1,412,500</a:t>
                </a:r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EEA3416-0E89-1846-4C4D-D35793214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1" y="3047999"/>
                <a:ext cx="6095999" cy="3048001"/>
              </a:xfrm>
              <a:blipFill>
                <a:blip r:embed="rId2"/>
                <a:stretch>
                  <a:fillRect l="-1871" t="-3734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A9E9A9F8-7AAB-680B-4EFE-9E62FF960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29" r="7371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9282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8C24BE5F-3AAD-468C-79EE-F98500637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26" b="1"/>
          <a:stretch/>
        </p:blipFill>
        <p:spPr>
          <a:xfrm>
            <a:off x="20" y="-1"/>
            <a:ext cx="12191980" cy="6873463"/>
          </a:xfrm>
          <a:prstGeom prst="rect">
            <a:avLst/>
          </a:prstGeom>
          <a:ln w="1270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CAFC63-DAC4-DA15-BFF5-4AA024EE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General Polynomials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FC14026-0394-0948-FFCC-4296A10B7D7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−4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=−0.1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=0.2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+6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+30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3FC14026-0394-0948-FFCC-4296A10B7D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074B2-D9F1-911F-A6C2-4991A380FF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Using a graphing tool of your choice, can you identify primary features of these three polynomials? Note: There will be more than one vertex for each of these</a:t>
            </a:r>
          </a:p>
        </p:txBody>
      </p:sp>
    </p:spTree>
    <p:extLst>
      <p:ext uri="{BB962C8B-B14F-4D97-AF65-F5344CB8AC3E}">
        <p14:creationId xmlns:p14="http://schemas.microsoft.com/office/powerpoint/2010/main" val="1138739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CDDF2B7F-8EFB-9D8E-8A7C-B8C4137F01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144" b="8144"/>
          <a:stretch>
            <a:fillRect/>
          </a:stretch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168C0C2-75CC-010F-87D6-ECED6B7840E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52702" y="709028"/>
                <a:ext cx="3932237" cy="2439987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168C0C2-75CC-010F-87D6-ECED6B784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52702" y="709028"/>
                <a:ext cx="3932237" cy="2439987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FA9B65-404B-28C7-9D81-E669A78015D9}"/>
              </a:ext>
            </a:extLst>
          </p:cNvPr>
          <p:cNvSpPr txBox="1"/>
          <p:nvPr/>
        </p:nvSpPr>
        <p:spPr>
          <a:xfrm>
            <a:off x="925286" y="1948543"/>
            <a:ext cx="35922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two vertices (a maximum and minimum point)</a:t>
            </a:r>
          </a:p>
          <a:p>
            <a:endParaRPr lang="en-US" dirty="0"/>
          </a:p>
          <a:p>
            <a:r>
              <a:rPr lang="en-US" dirty="0"/>
              <a:t>We have 3 x-intercepts</a:t>
            </a:r>
          </a:p>
          <a:p>
            <a:r>
              <a:rPr lang="en-US" dirty="0"/>
              <a:t>One of the x-intercepts is also the y-intercept</a:t>
            </a:r>
          </a:p>
        </p:txBody>
      </p:sp>
    </p:spTree>
    <p:extLst>
      <p:ext uri="{BB962C8B-B14F-4D97-AF65-F5344CB8AC3E}">
        <p14:creationId xmlns:p14="http://schemas.microsoft.com/office/powerpoint/2010/main" val="148707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E9DF31A-7773-9A4D-9F5F-E8F453ACC62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4109" b="4109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168C0C2-75CC-010F-87D6-ECED6B7840E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52702" y="709029"/>
                <a:ext cx="3932237" cy="1130658"/>
              </a:xfrm>
            </p:spPr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=−0.1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168C0C2-75CC-010F-87D6-ECED6B784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52702" y="709029"/>
                <a:ext cx="3932237" cy="11306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FA9B65-404B-28C7-9D81-E669A78015D9}"/>
              </a:ext>
            </a:extLst>
          </p:cNvPr>
          <p:cNvSpPr txBox="1"/>
          <p:nvPr/>
        </p:nvSpPr>
        <p:spPr>
          <a:xfrm>
            <a:off x="836612" y="2209800"/>
            <a:ext cx="35922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three vertices (two maximum and one minimum point)</a:t>
            </a:r>
          </a:p>
          <a:p>
            <a:endParaRPr lang="en-US" dirty="0"/>
          </a:p>
          <a:p>
            <a:r>
              <a:rPr lang="en-US" dirty="0"/>
              <a:t>We have 3 x-intercepts</a:t>
            </a:r>
          </a:p>
          <a:p>
            <a:endParaRPr lang="en-US" dirty="0"/>
          </a:p>
          <a:p>
            <a:r>
              <a:rPr lang="en-US" dirty="0"/>
              <a:t>One of the x-intercepts is also the y-intercept as well as being a minimum (0,0). This polynomial also has symmetry.</a:t>
            </a:r>
          </a:p>
        </p:txBody>
      </p:sp>
    </p:spTree>
    <p:extLst>
      <p:ext uri="{BB962C8B-B14F-4D97-AF65-F5344CB8AC3E}">
        <p14:creationId xmlns:p14="http://schemas.microsoft.com/office/powerpoint/2010/main" val="177562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EC732130-5490-9AD4-904E-5B30C12706C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121" b="3121"/>
          <a:stretch>
            <a:fillRect/>
          </a:stretch>
        </p:blipFill>
        <p:spPr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168C0C2-75CC-010F-87D6-ECED6B7840E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752702" y="709029"/>
                <a:ext cx="3932237" cy="1130658"/>
              </a:xfrm>
            </p:spPr>
            <p:txBody>
              <a:bodyPr/>
              <a:lstStyle/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=0.2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−3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+30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168C0C2-75CC-010F-87D6-ECED6B7840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752702" y="709029"/>
                <a:ext cx="3932237" cy="113065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3FA9B65-404B-28C7-9D81-E669A78015D9}"/>
              </a:ext>
            </a:extLst>
          </p:cNvPr>
          <p:cNvSpPr txBox="1"/>
          <p:nvPr/>
        </p:nvSpPr>
        <p:spPr>
          <a:xfrm>
            <a:off x="836612" y="2209800"/>
            <a:ext cx="3592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three vertices (one maximum and two minimum points)</a:t>
            </a:r>
          </a:p>
          <a:p>
            <a:endParaRPr lang="en-US" dirty="0"/>
          </a:p>
          <a:p>
            <a:r>
              <a:rPr lang="en-US" dirty="0"/>
              <a:t>We have 4 x-intercepts</a:t>
            </a:r>
          </a:p>
          <a:p>
            <a:endParaRPr lang="en-US" dirty="0"/>
          </a:p>
          <a:p>
            <a:r>
              <a:rPr lang="en-US" dirty="0"/>
              <a:t>One of the x-intercepts is also the y-intercept.</a:t>
            </a:r>
          </a:p>
        </p:txBody>
      </p:sp>
    </p:spTree>
    <p:extLst>
      <p:ext uri="{BB962C8B-B14F-4D97-AF65-F5344CB8AC3E}">
        <p14:creationId xmlns:p14="http://schemas.microsoft.com/office/powerpoint/2010/main" val="2542984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8F36-3E37-20CF-1AC1-3C9CF148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polynomial in factored form</a:t>
            </a:r>
          </a:p>
        </p:txBody>
      </p:sp>
      <p:pic>
        <p:nvPicPr>
          <p:cNvPr id="6" name="Picture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C3DCE189-7F3F-FD39-DA61-AC41E278C49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5048" b="5048"/>
          <a:stretch>
            <a:fillRect/>
          </a:stretch>
        </p:blipFill>
        <p:spPr/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2D8C125-22F9-204F-83DB-4A150AA162D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For each factor we see an x-intercept. Factors here are: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52D8C125-22F9-204F-83DB-4A150AA162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389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AB51-8961-D35B-E07C-8A4488A8A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931" y="683172"/>
            <a:ext cx="9144000" cy="1263649"/>
          </a:xfrm>
        </p:spPr>
        <p:txBody>
          <a:bodyPr/>
          <a:lstStyle/>
          <a:p>
            <a:r>
              <a:rPr lang="en-US" dirty="0"/>
              <a:t>Multiple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60902-2223-FC1F-03CF-B20E7C857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71200" y="4673737"/>
                <a:ext cx="2845200" cy="855863"/>
              </a:xfr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/>
              <a:p>
                <a:r>
                  <a:rPr lang="en-US" dirty="0"/>
                  <a:t>Equation: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A60902-2223-FC1F-03CF-B20E7C857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71200" y="4673737"/>
                <a:ext cx="2845200" cy="855863"/>
              </a:xfrm>
              <a:blipFill>
                <a:blip r:embed="rId2"/>
                <a:stretch>
                  <a:fillRect l="-2667" t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39FF11-5DBD-4843-E775-587828422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48786"/>
              </p:ext>
            </p:extLst>
          </p:nvPr>
        </p:nvGraphicFramePr>
        <p:xfrm>
          <a:off x="8120400" y="849266"/>
          <a:ext cx="21468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2400">
                  <a:extLst>
                    <a:ext uri="{9D8B030D-6E8A-4147-A177-3AD203B41FA5}">
                      <a16:colId xmlns:a16="http://schemas.microsoft.com/office/drawing/2014/main" val="641529951"/>
                    </a:ext>
                  </a:extLst>
                </a:gridCol>
                <a:gridCol w="1094400">
                  <a:extLst>
                    <a:ext uri="{9D8B030D-6E8A-4147-A177-3AD203B41FA5}">
                      <a16:colId xmlns:a16="http://schemas.microsoft.com/office/drawing/2014/main" val="23617022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7397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3136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276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380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20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3164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18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625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5619849"/>
                  </a:ext>
                </a:extLst>
              </a:tr>
            </a:tbl>
          </a:graphicData>
        </a:graphic>
      </p:graphicFrame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480473B-4A31-98FB-F31C-C34535F7B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74" y="1620000"/>
            <a:ext cx="4291426" cy="458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36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551E-63AC-7671-BF0B-D0BE54FD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61" y="762000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Features of Quadratic Functions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C8EEA29-464C-F82D-E7C8-9E2265D28B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5" y="1784352"/>
            <a:ext cx="3941797" cy="421200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30A93-B743-9350-B16F-F6ED5C8EB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6418" y="3356045"/>
            <a:ext cx="1536142" cy="2956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X-intercepts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ACCB3B-4F11-2312-F144-240EEE95CD26}"/>
                  </a:ext>
                </a:extLst>
              </p14:cNvPr>
              <p14:cNvContentPartPr/>
              <p14:nvPr/>
            </p14:nvContentPartPr>
            <p14:xfrm>
              <a:off x="2697120" y="5660654"/>
              <a:ext cx="25920" cy="16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ACCB3B-4F11-2312-F144-240EEE95CD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1480" y="5624654"/>
                <a:ext cx="97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472A09-2060-2A81-74AF-08C3F3DC7B57}"/>
                  </a:ext>
                </a:extLst>
              </p14:cNvPr>
              <p14:cNvContentPartPr/>
              <p14:nvPr/>
            </p14:nvContentPartPr>
            <p14:xfrm>
              <a:off x="1593000" y="4305614"/>
              <a:ext cx="13680" cy="1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472A09-2060-2A81-74AF-08C3F3DC7B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7000" y="4269614"/>
                <a:ext cx="853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11E8654-E49A-3539-E791-BEB6990B530E}"/>
                  </a:ext>
                </a:extLst>
              </p14:cNvPr>
              <p14:cNvContentPartPr/>
              <p14:nvPr/>
            </p14:nvContentPartPr>
            <p14:xfrm>
              <a:off x="3603240" y="4756694"/>
              <a:ext cx="13680" cy="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11E8654-E49A-3539-E791-BEB6990B53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7240" y="4721054"/>
                <a:ext cx="85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8342F7-368B-5263-8421-91D188AE9FED}"/>
                  </a:ext>
                </a:extLst>
              </p14:cNvPr>
              <p14:cNvContentPartPr/>
              <p14:nvPr/>
            </p14:nvContentPartPr>
            <p14:xfrm>
              <a:off x="3816360" y="4307414"/>
              <a:ext cx="11520" cy="1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8342F7-368B-5263-8421-91D188AE9F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80720" y="4271774"/>
                <a:ext cx="83160" cy="828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C6A605-D56F-0908-6E97-57D48CFD0CDC}"/>
              </a:ext>
            </a:extLst>
          </p:cNvPr>
          <p:cNvCxnSpPr/>
          <p:nvPr/>
        </p:nvCxnSpPr>
        <p:spPr>
          <a:xfrm flipH="1">
            <a:off x="1679331" y="3675185"/>
            <a:ext cx="342900" cy="50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D7864F-C7A9-B2F3-C381-1D894D0795A6}"/>
              </a:ext>
            </a:extLst>
          </p:cNvPr>
          <p:cNvCxnSpPr>
            <a:cxnSpLocks/>
          </p:cNvCxnSpPr>
          <p:nvPr/>
        </p:nvCxnSpPr>
        <p:spPr>
          <a:xfrm>
            <a:off x="2697120" y="3675185"/>
            <a:ext cx="1010880" cy="572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78CACA2-64A2-0E79-67EE-A73489496CED}"/>
              </a:ext>
            </a:extLst>
          </p:cNvPr>
          <p:cNvSpPr txBox="1">
            <a:spLocks/>
          </p:cNvSpPr>
          <p:nvPr/>
        </p:nvSpPr>
        <p:spPr>
          <a:xfrm>
            <a:off x="3565440" y="4942358"/>
            <a:ext cx="1255151" cy="29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y-intercept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18DE4B-94AA-B0AB-260A-3198C3D4B53E}"/>
              </a:ext>
            </a:extLst>
          </p:cNvPr>
          <p:cNvCxnSpPr>
            <a:cxnSpLocks/>
          </p:cNvCxnSpPr>
          <p:nvPr/>
        </p:nvCxnSpPr>
        <p:spPr>
          <a:xfrm flipH="1" flipV="1">
            <a:off x="3708000" y="4756694"/>
            <a:ext cx="674889" cy="185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20962CB-F037-F3C2-8F73-5E4514DF1883}"/>
              </a:ext>
            </a:extLst>
          </p:cNvPr>
          <p:cNvSpPr txBox="1">
            <a:spLocks/>
          </p:cNvSpPr>
          <p:nvPr/>
        </p:nvSpPr>
        <p:spPr>
          <a:xfrm>
            <a:off x="2311162" y="5341514"/>
            <a:ext cx="823755" cy="29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vertex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BB1965-B735-61C1-E3EC-4C8163C29443}"/>
                  </a:ext>
                </a:extLst>
              </p:cNvPr>
              <p:cNvSpPr txBox="1"/>
              <p:nvPr/>
            </p:nvSpPr>
            <p:spPr>
              <a:xfrm>
                <a:off x="5364000" y="1784352"/>
                <a:ext cx="4658400" cy="2145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X-intercepts can be determined by looking at the graph; they can also be calculated by solving the equation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Y-intercept is just f(0)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BB1965-B735-61C1-E3EC-4C8163C2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00" y="1784352"/>
                <a:ext cx="4658400" cy="2145459"/>
              </a:xfrm>
              <a:prstGeom prst="rect">
                <a:avLst/>
              </a:prstGeom>
              <a:blipFill>
                <a:blip r:embed="rId11"/>
                <a:stretch>
                  <a:fillRect l="-1087" t="-1176" r="-1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46B8C7A-206B-8A85-EC31-95C3F14BB0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843" y="4618672"/>
                <a:ext cx="5156854" cy="147732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Equation in standard form: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D46B8C7A-206B-8A85-EC31-95C3F14BB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843" y="4618672"/>
                <a:ext cx="5156854" cy="1477328"/>
              </a:xfrm>
              <a:prstGeom prst="rect">
                <a:avLst/>
              </a:prstGeom>
              <a:blipFill>
                <a:blip r:embed="rId12"/>
                <a:stretch>
                  <a:fillRect l="-1966" t="-11017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827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551E-63AC-7671-BF0B-D0BE54FD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61" y="762000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Features of Quadratic Functions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C8EEA29-464C-F82D-E7C8-9E2265D28B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5" y="1784352"/>
            <a:ext cx="3941797" cy="421200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30A93-B743-9350-B16F-F6ED5C8EB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6418" y="3356045"/>
            <a:ext cx="1536142" cy="2956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X-intercepts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ACCB3B-4F11-2312-F144-240EEE95CD26}"/>
                  </a:ext>
                </a:extLst>
              </p14:cNvPr>
              <p14:cNvContentPartPr/>
              <p14:nvPr/>
            </p14:nvContentPartPr>
            <p14:xfrm>
              <a:off x="2697120" y="5660654"/>
              <a:ext cx="25920" cy="16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ACCB3B-4F11-2312-F144-240EEE95CD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1120" y="5624654"/>
                <a:ext cx="97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472A09-2060-2A81-74AF-08C3F3DC7B57}"/>
                  </a:ext>
                </a:extLst>
              </p14:cNvPr>
              <p14:cNvContentPartPr/>
              <p14:nvPr/>
            </p14:nvContentPartPr>
            <p14:xfrm>
              <a:off x="1593000" y="4305614"/>
              <a:ext cx="13680" cy="1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472A09-2060-2A81-74AF-08C3F3DC7B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7000" y="4269614"/>
                <a:ext cx="853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11E8654-E49A-3539-E791-BEB6990B530E}"/>
                  </a:ext>
                </a:extLst>
              </p14:cNvPr>
              <p14:cNvContentPartPr/>
              <p14:nvPr/>
            </p14:nvContentPartPr>
            <p14:xfrm>
              <a:off x="3603240" y="4756694"/>
              <a:ext cx="13680" cy="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11E8654-E49A-3539-E791-BEB6990B53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8163" y="4720694"/>
                <a:ext cx="83483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8342F7-368B-5263-8421-91D188AE9FED}"/>
                  </a:ext>
                </a:extLst>
              </p14:cNvPr>
              <p14:cNvContentPartPr/>
              <p14:nvPr/>
            </p14:nvContentPartPr>
            <p14:xfrm>
              <a:off x="3816360" y="4307414"/>
              <a:ext cx="11520" cy="1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8342F7-368B-5263-8421-91D188AE9F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9199" y="4271414"/>
                <a:ext cx="85471" cy="828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C6A605-D56F-0908-6E97-57D48CFD0CDC}"/>
              </a:ext>
            </a:extLst>
          </p:cNvPr>
          <p:cNvCxnSpPr/>
          <p:nvPr/>
        </p:nvCxnSpPr>
        <p:spPr>
          <a:xfrm flipH="1">
            <a:off x="1679331" y="3675185"/>
            <a:ext cx="342900" cy="50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D7864F-C7A9-B2F3-C381-1D894D0795A6}"/>
              </a:ext>
            </a:extLst>
          </p:cNvPr>
          <p:cNvCxnSpPr>
            <a:cxnSpLocks/>
          </p:cNvCxnSpPr>
          <p:nvPr/>
        </p:nvCxnSpPr>
        <p:spPr>
          <a:xfrm>
            <a:off x="2697120" y="3675185"/>
            <a:ext cx="1010880" cy="572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78CACA2-64A2-0E79-67EE-A73489496CED}"/>
              </a:ext>
            </a:extLst>
          </p:cNvPr>
          <p:cNvSpPr txBox="1">
            <a:spLocks/>
          </p:cNvSpPr>
          <p:nvPr/>
        </p:nvSpPr>
        <p:spPr>
          <a:xfrm>
            <a:off x="3565440" y="4942358"/>
            <a:ext cx="1255151" cy="29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y-intercept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18DE4B-94AA-B0AB-260A-3198C3D4B53E}"/>
              </a:ext>
            </a:extLst>
          </p:cNvPr>
          <p:cNvCxnSpPr>
            <a:cxnSpLocks/>
          </p:cNvCxnSpPr>
          <p:nvPr/>
        </p:nvCxnSpPr>
        <p:spPr>
          <a:xfrm flipH="1" flipV="1">
            <a:off x="3708000" y="4756694"/>
            <a:ext cx="674889" cy="185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20962CB-F037-F3C2-8F73-5E4514DF1883}"/>
              </a:ext>
            </a:extLst>
          </p:cNvPr>
          <p:cNvSpPr txBox="1">
            <a:spLocks/>
          </p:cNvSpPr>
          <p:nvPr/>
        </p:nvSpPr>
        <p:spPr>
          <a:xfrm>
            <a:off x="2311162" y="5341514"/>
            <a:ext cx="823755" cy="29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vertex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BB1965-B735-61C1-E3EC-4C8163C29443}"/>
                  </a:ext>
                </a:extLst>
              </p:cNvPr>
              <p:cNvSpPr txBox="1"/>
              <p:nvPr/>
            </p:nvSpPr>
            <p:spPr>
              <a:xfrm>
                <a:off x="5364000" y="1784352"/>
                <a:ext cx="4658400" cy="2296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vertex will be labeled (h, k) and can be calculated using the values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a, b, and c </a:t>
                </a:r>
                <a:r>
                  <a:rPr lang="en-US" dirty="0"/>
                  <a:t>from the equation: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BB1965-B735-61C1-E3EC-4C8163C2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00" y="1784352"/>
                <a:ext cx="4658400" cy="2296783"/>
              </a:xfrm>
              <a:prstGeom prst="rect">
                <a:avLst/>
              </a:prstGeom>
              <a:blipFill>
                <a:blip r:embed="rId11"/>
                <a:stretch>
                  <a:fillRect l="-1087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BC25FFCD-7691-E976-B378-3CB8B366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843" y="4618672"/>
                <a:ext cx="5156854" cy="147732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Equation in standard form: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BC25FFCD-7691-E976-B378-3CB8B366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843" y="4618672"/>
                <a:ext cx="5156854" cy="1477328"/>
              </a:xfrm>
              <a:prstGeom prst="rect">
                <a:avLst/>
              </a:prstGeom>
              <a:blipFill>
                <a:blip r:embed="rId12"/>
                <a:stretch>
                  <a:fillRect l="-1966" t="-11017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71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551E-63AC-7671-BF0B-D0BE54FD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61" y="762000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Features of Quadratic Functions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C8EEA29-464C-F82D-E7C8-9E2265D28B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5" y="1784352"/>
            <a:ext cx="3941797" cy="421200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30A93-B743-9350-B16F-F6ED5C8EB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6418" y="3356045"/>
            <a:ext cx="1536142" cy="2956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X-intercepts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ACCB3B-4F11-2312-F144-240EEE95CD26}"/>
                  </a:ext>
                </a:extLst>
              </p14:cNvPr>
              <p14:cNvContentPartPr/>
              <p14:nvPr/>
            </p14:nvContentPartPr>
            <p14:xfrm>
              <a:off x="2697120" y="5660654"/>
              <a:ext cx="25920" cy="16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ACCB3B-4F11-2312-F144-240EEE95CD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1120" y="5624654"/>
                <a:ext cx="97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472A09-2060-2A81-74AF-08C3F3DC7B57}"/>
                  </a:ext>
                </a:extLst>
              </p14:cNvPr>
              <p14:cNvContentPartPr/>
              <p14:nvPr/>
            </p14:nvContentPartPr>
            <p14:xfrm>
              <a:off x="1593000" y="4305614"/>
              <a:ext cx="13680" cy="1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472A09-2060-2A81-74AF-08C3F3DC7B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7000" y="4269614"/>
                <a:ext cx="853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11E8654-E49A-3539-E791-BEB6990B530E}"/>
                  </a:ext>
                </a:extLst>
              </p14:cNvPr>
              <p14:cNvContentPartPr/>
              <p14:nvPr/>
            </p14:nvContentPartPr>
            <p14:xfrm>
              <a:off x="3603240" y="4756694"/>
              <a:ext cx="13680" cy="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11E8654-E49A-3539-E791-BEB6990B53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8163" y="4720694"/>
                <a:ext cx="83483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8342F7-368B-5263-8421-91D188AE9FED}"/>
                  </a:ext>
                </a:extLst>
              </p14:cNvPr>
              <p14:cNvContentPartPr/>
              <p14:nvPr/>
            </p14:nvContentPartPr>
            <p14:xfrm>
              <a:off x="3816360" y="4307414"/>
              <a:ext cx="11520" cy="1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8342F7-368B-5263-8421-91D188AE9F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9199" y="4271414"/>
                <a:ext cx="85471" cy="828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C6A605-D56F-0908-6E97-57D48CFD0CDC}"/>
              </a:ext>
            </a:extLst>
          </p:cNvPr>
          <p:cNvCxnSpPr/>
          <p:nvPr/>
        </p:nvCxnSpPr>
        <p:spPr>
          <a:xfrm flipH="1">
            <a:off x="1679331" y="3675185"/>
            <a:ext cx="342900" cy="50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D7864F-C7A9-B2F3-C381-1D894D0795A6}"/>
              </a:ext>
            </a:extLst>
          </p:cNvPr>
          <p:cNvCxnSpPr>
            <a:cxnSpLocks/>
          </p:cNvCxnSpPr>
          <p:nvPr/>
        </p:nvCxnSpPr>
        <p:spPr>
          <a:xfrm>
            <a:off x="2697120" y="3675185"/>
            <a:ext cx="1010880" cy="572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78CACA2-64A2-0E79-67EE-A73489496CED}"/>
              </a:ext>
            </a:extLst>
          </p:cNvPr>
          <p:cNvSpPr txBox="1">
            <a:spLocks/>
          </p:cNvSpPr>
          <p:nvPr/>
        </p:nvSpPr>
        <p:spPr>
          <a:xfrm>
            <a:off x="3565440" y="4942358"/>
            <a:ext cx="1255151" cy="29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y-intercept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18DE4B-94AA-B0AB-260A-3198C3D4B53E}"/>
              </a:ext>
            </a:extLst>
          </p:cNvPr>
          <p:cNvCxnSpPr>
            <a:cxnSpLocks/>
          </p:cNvCxnSpPr>
          <p:nvPr/>
        </p:nvCxnSpPr>
        <p:spPr>
          <a:xfrm flipH="1" flipV="1">
            <a:off x="3708000" y="4756694"/>
            <a:ext cx="674889" cy="185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20962CB-F037-F3C2-8F73-5E4514DF1883}"/>
              </a:ext>
            </a:extLst>
          </p:cNvPr>
          <p:cNvSpPr txBox="1">
            <a:spLocks/>
          </p:cNvSpPr>
          <p:nvPr/>
        </p:nvSpPr>
        <p:spPr>
          <a:xfrm>
            <a:off x="2311162" y="5341514"/>
            <a:ext cx="823755" cy="29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vertex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BB1965-B735-61C1-E3EC-4C8163C29443}"/>
              </a:ext>
            </a:extLst>
          </p:cNvPr>
          <p:cNvSpPr txBox="1"/>
          <p:nvPr/>
        </p:nvSpPr>
        <p:spPr>
          <a:xfrm>
            <a:off x="5364000" y="1784352"/>
            <a:ext cx="46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vertex of this function is (-2,-3) which always is either the </a:t>
            </a:r>
            <a:r>
              <a:rPr lang="en-US" i="1" dirty="0"/>
              <a:t>minimum</a:t>
            </a:r>
            <a:r>
              <a:rPr lang="en-US" dirty="0"/>
              <a:t> or </a:t>
            </a:r>
            <a:r>
              <a:rPr lang="en-US" i="1" dirty="0"/>
              <a:t>maximum</a:t>
            </a:r>
            <a:r>
              <a:rPr lang="en-US" dirty="0"/>
              <a:t> of the function. Which do you think it is?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BC25FFCD-7691-E976-B378-3CB8B366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8843" y="4618672"/>
                <a:ext cx="5156854" cy="147732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Equation in standard form: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BC25FFCD-7691-E976-B378-3CB8B366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843" y="4618672"/>
                <a:ext cx="5156854" cy="1477328"/>
              </a:xfrm>
              <a:prstGeom prst="rect">
                <a:avLst/>
              </a:prstGeom>
              <a:blipFill>
                <a:blip r:embed="rId11"/>
                <a:stretch>
                  <a:fillRect l="-1966" t="-11017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504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551E-63AC-7671-BF0B-D0BE54FD0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61" y="762000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en-US" dirty="0"/>
              <a:t>Important Features of Quadratic Functions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C8EEA29-464C-F82D-E7C8-9E2265D28B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05" y="1784352"/>
            <a:ext cx="3941797" cy="421200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30A93-B743-9350-B16F-F6ED5C8EB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66418" y="3356045"/>
            <a:ext cx="1536142" cy="2956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X-intercepts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ACCB3B-4F11-2312-F144-240EEE95CD26}"/>
                  </a:ext>
                </a:extLst>
              </p14:cNvPr>
              <p14:cNvContentPartPr/>
              <p14:nvPr/>
            </p14:nvContentPartPr>
            <p14:xfrm>
              <a:off x="2697120" y="5660654"/>
              <a:ext cx="25920" cy="16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ACCB3B-4F11-2312-F144-240EEE95CD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1120" y="5624654"/>
                <a:ext cx="975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472A09-2060-2A81-74AF-08C3F3DC7B57}"/>
                  </a:ext>
                </a:extLst>
              </p14:cNvPr>
              <p14:cNvContentPartPr/>
              <p14:nvPr/>
            </p14:nvContentPartPr>
            <p14:xfrm>
              <a:off x="1593000" y="4305614"/>
              <a:ext cx="13680" cy="13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472A09-2060-2A81-74AF-08C3F3DC7B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57000" y="4269614"/>
                <a:ext cx="853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11E8654-E49A-3539-E791-BEB6990B530E}"/>
                  </a:ext>
                </a:extLst>
              </p14:cNvPr>
              <p14:cNvContentPartPr/>
              <p14:nvPr/>
            </p14:nvContentPartPr>
            <p14:xfrm>
              <a:off x="3603240" y="4756694"/>
              <a:ext cx="13680" cy="1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11E8654-E49A-3539-E791-BEB6990B530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8163" y="4720694"/>
                <a:ext cx="83483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78342F7-368B-5263-8421-91D188AE9FED}"/>
                  </a:ext>
                </a:extLst>
              </p14:cNvPr>
              <p14:cNvContentPartPr/>
              <p14:nvPr/>
            </p14:nvContentPartPr>
            <p14:xfrm>
              <a:off x="3816360" y="4307414"/>
              <a:ext cx="11520" cy="11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78342F7-368B-5263-8421-91D188AE9F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79199" y="4271414"/>
                <a:ext cx="85471" cy="82800"/>
              </a:xfrm>
              <a:prstGeom prst="rect">
                <a:avLst/>
              </a:prstGeom>
            </p:spPr>
          </p:pic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C6A605-D56F-0908-6E97-57D48CFD0CDC}"/>
              </a:ext>
            </a:extLst>
          </p:cNvPr>
          <p:cNvCxnSpPr/>
          <p:nvPr/>
        </p:nvCxnSpPr>
        <p:spPr>
          <a:xfrm flipH="1">
            <a:off x="1679331" y="3675185"/>
            <a:ext cx="342900" cy="5099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BD7864F-C7A9-B2F3-C381-1D894D0795A6}"/>
              </a:ext>
            </a:extLst>
          </p:cNvPr>
          <p:cNvCxnSpPr>
            <a:cxnSpLocks/>
          </p:cNvCxnSpPr>
          <p:nvPr/>
        </p:nvCxnSpPr>
        <p:spPr>
          <a:xfrm>
            <a:off x="2697120" y="3675185"/>
            <a:ext cx="1010880" cy="5728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78CACA2-64A2-0E79-67EE-A73489496CED}"/>
              </a:ext>
            </a:extLst>
          </p:cNvPr>
          <p:cNvSpPr txBox="1">
            <a:spLocks/>
          </p:cNvSpPr>
          <p:nvPr/>
        </p:nvSpPr>
        <p:spPr>
          <a:xfrm>
            <a:off x="3565440" y="4942358"/>
            <a:ext cx="1255151" cy="29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y-intercept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18DE4B-94AA-B0AB-260A-3198C3D4B53E}"/>
              </a:ext>
            </a:extLst>
          </p:cNvPr>
          <p:cNvCxnSpPr>
            <a:cxnSpLocks/>
          </p:cNvCxnSpPr>
          <p:nvPr/>
        </p:nvCxnSpPr>
        <p:spPr>
          <a:xfrm flipH="1" flipV="1">
            <a:off x="3708000" y="4756694"/>
            <a:ext cx="674889" cy="185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20962CB-F037-F3C2-8F73-5E4514DF1883}"/>
              </a:ext>
            </a:extLst>
          </p:cNvPr>
          <p:cNvSpPr txBox="1">
            <a:spLocks/>
          </p:cNvSpPr>
          <p:nvPr/>
        </p:nvSpPr>
        <p:spPr>
          <a:xfrm>
            <a:off x="2311162" y="5341514"/>
            <a:ext cx="823755" cy="295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vertex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BB1965-B735-61C1-E3EC-4C8163C29443}"/>
                  </a:ext>
                </a:extLst>
              </p:cNvPr>
              <p:cNvSpPr txBox="1"/>
              <p:nvPr/>
            </p:nvSpPr>
            <p:spPr>
              <a:xfrm>
                <a:off x="5329940" y="1677461"/>
                <a:ext cx="4658400" cy="3092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vertex (-2,-3) also allows us to rewrite the function in </a:t>
                </a:r>
                <a:r>
                  <a:rPr lang="en-US" i="1" dirty="0"/>
                  <a:t>vertex form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:r>
                  <a:rPr lang="en-US" dirty="0"/>
                  <a:t>Plugging in our numbers we get:</a:t>
                </a:r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−(−2))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BB1965-B735-61C1-E3EC-4C8163C29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940" y="1677461"/>
                <a:ext cx="4658400" cy="3092385"/>
              </a:xfrm>
              <a:prstGeom prst="rect">
                <a:avLst/>
              </a:prstGeom>
              <a:blipFill>
                <a:blip r:embed="rId11"/>
                <a:stretch>
                  <a:fillRect l="-1087"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BC25FFCD-7691-E976-B378-3CB8B366D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63661" y="5147943"/>
                <a:ext cx="3797157" cy="105854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5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Equation in standard form: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BC25FFCD-7691-E976-B378-3CB8B366D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661" y="5147943"/>
                <a:ext cx="3797157" cy="1058542"/>
              </a:xfrm>
              <a:prstGeom prst="rect">
                <a:avLst/>
              </a:prstGeom>
              <a:blipFill>
                <a:blip r:embed="rId12"/>
                <a:stretch>
                  <a:fillRect l="-667" t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75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7AA2-5E24-478D-2EB9-B460BCEA7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quadratic functions matter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5057115-B208-75CC-5F6F-BC88EF24077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3047999"/>
          <a:ext cx="10668000" cy="2114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295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2BA7A-8B05-59A0-50B3-93ABB79F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sz="4100"/>
              <a:t>Application #1: Maximize Revenue in a Subscription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11A73B-0425-E6BB-DA72-B350B533B9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382269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970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59A7-324C-58DB-D77C-C14E3855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1"/>
            <a:ext cx="3047999" cy="3810000"/>
          </a:xfrm>
        </p:spPr>
        <p:txBody>
          <a:bodyPr anchor="b">
            <a:normAutofit/>
          </a:bodyPr>
          <a:lstStyle/>
          <a:p>
            <a:r>
              <a:rPr lang="en-US" sz="3700"/>
              <a:t>Application #2: Maximize profit in sales of a new wearable fitness device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2EBE2D5-2B57-1F59-AC2A-DF9BBBC39D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328883"/>
              </p:ext>
            </p:extLst>
          </p:nvPr>
        </p:nvGraphicFramePr>
        <p:xfrm>
          <a:off x="5334000" y="766719"/>
          <a:ext cx="6096000" cy="5329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763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824</Words>
  <Application>Microsoft Macintosh PowerPoint</Application>
  <PresentationFormat>Widescreen</PresentationFormat>
  <Paragraphs>106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Quadratic Functions</vt:lpstr>
      <vt:lpstr>Multiple Representations</vt:lpstr>
      <vt:lpstr>Important Features of Quadratic Functions</vt:lpstr>
      <vt:lpstr>Important Features of Quadratic Functions</vt:lpstr>
      <vt:lpstr>Important Features of Quadratic Functions</vt:lpstr>
      <vt:lpstr>Important Features of Quadratic Functions</vt:lpstr>
      <vt:lpstr>Why quadratic functions matter</vt:lpstr>
      <vt:lpstr>Application #1: Maximize Revenue in a Subscription</vt:lpstr>
      <vt:lpstr>Application #2: Maximize profit in sales of a new wearable fitness device</vt:lpstr>
      <vt:lpstr>Application #2: Maximize profit in sales of a new wearable fitness device</vt:lpstr>
      <vt:lpstr>General Polynomials</vt:lpstr>
      <vt:lpstr>PowerPoint Presentation</vt:lpstr>
      <vt:lpstr>PowerPoint Presentation</vt:lpstr>
      <vt:lpstr>PowerPoint Presentation</vt:lpstr>
      <vt:lpstr>A polynomial in factored 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Bob Rudis</cp:lastModifiedBy>
  <cp:revision>24</cp:revision>
  <dcterms:created xsi:type="dcterms:W3CDTF">2022-09-21T21:37:45Z</dcterms:created>
  <dcterms:modified xsi:type="dcterms:W3CDTF">2024-07-11T16:52:19Z</dcterms:modified>
</cp:coreProperties>
</file>